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7" r:id="rId1"/>
    <p:sldMasterId id="2147483699" r:id="rId2"/>
  </p:sldMasterIdLst>
  <p:notesMasterIdLst>
    <p:notesMasterId r:id="rId11"/>
  </p:notesMasterIdLst>
  <p:sldIdLst>
    <p:sldId id="363" r:id="rId3"/>
    <p:sldId id="369" r:id="rId4"/>
    <p:sldId id="371" r:id="rId5"/>
    <p:sldId id="373" r:id="rId6"/>
    <p:sldId id="374" r:id="rId7"/>
    <p:sldId id="372" r:id="rId8"/>
    <p:sldId id="375" r:id="rId9"/>
    <p:sldId id="376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3399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89" autoAdjust="0"/>
    <p:restoredTop sz="94660"/>
  </p:normalViewPr>
  <p:slideViewPr>
    <p:cSldViewPr>
      <p:cViewPr varScale="1">
        <p:scale>
          <a:sx n="83" d="100"/>
          <a:sy n="83" d="100"/>
        </p:scale>
        <p:origin x="177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Щелчок правит 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B941E40-3B07-4725-9399-B2F85FF53E1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6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576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6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8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579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580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0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580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580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5804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57DB68B-7AC0-4949-A614-FF6F1A9E7D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8A0F3-D1A7-44F4-94B8-E666FBF2D8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DF7A7-2053-4E50-89A6-64F34A6409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028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51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817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389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536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9024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5496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966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73CB1-B60F-4DFB-B9F3-408DB3D266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910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5313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7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716AD-5D68-4164-AB86-9DBFE302BD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92B75-47A3-4868-AEE3-512BA6103A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4CD66-755E-49C4-9EA2-C90F324A34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D240C-4306-47DF-8D06-D43ABFA36C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8D160-978F-4121-BBE3-910CA950FA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96B1D-DA42-4BF1-9561-8B6D7A8050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D10DB-8C4A-4D79-812E-F61FBD61E2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73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473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4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6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477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477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477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477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24477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4478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D414A18-0C77-48EB-8765-E64C33E3F583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DC2D2-2F86-4153-B336-95AE5600FFF9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451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228184" y="908720"/>
            <a:ext cx="2801516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5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Практика 7.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755576" y="2613422"/>
            <a:ext cx="8064896" cy="17907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 текущих операций:</a:t>
            </a:r>
            <a:b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производства.</a:t>
            </a:r>
          </a:p>
        </p:txBody>
      </p:sp>
    </p:spTree>
    <p:extLst>
      <p:ext uri="{BB962C8B-B14F-4D97-AF65-F5344CB8AC3E}">
        <p14:creationId xmlns:p14="http://schemas.microsoft.com/office/powerpoint/2010/main" val="608130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666" y="1096283"/>
            <a:ext cx="885698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решения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задачи 3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практического занятия 6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валовую добавленную стоимость в сельском хозяйстве (млн. руб.):</a:t>
            </a:r>
          </a:p>
          <a:p>
            <a:pPr algn="just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валового сбора сельскохозяйственных культур 2191, в том числе: реализовано на сторону 1801, использовано на собственные производственные нужды 390;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незавершенного производства в растениеводстве на начало года 117;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незавершенного производства в растениеводстве на конец года 121;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товарной продукции животноводства 1830;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приплода, привеса, прироста животных 401;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Потребление продукции животноводства для собственных нужд 128;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Потребление семян и кормов собственного производства 456;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текущие материальные затраты 212;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труда 303;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Амортизация и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недоамортизированная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стоимость основных фондов 113.</a:t>
            </a: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1. </a:t>
            </a:r>
          </a:p>
        </p:txBody>
      </p:sp>
    </p:spTree>
    <p:extLst>
      <p:ext uri="{BB962C8B-B14F-4D97-AF65-F5344CB8AC3E}">
        <p14:creationId xmlns:p14="http://schemas.microsoft.com/office/powerpoint/2010/main" val="2137581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9650" y="625515"/>
            <a:ext cx="885698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Имеются следующие условные данные  (млн. руб.):</a:t>
            </a:r>
          </a:p>
          <a:p>
            <a:pPr algn="just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выпуск материальных благ – 2150 (в основных ценах);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платных услуг – 315;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проценты, уплаченные финансовыми посредниками – 230;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проценты, полученные финансовыми посредниками – 267;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промежуточное потребление при создании материальных благ – 1252;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промежуточное потребление при создании услуг – 295;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внутренний продукт – 1852;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косвенные налоги на продукты – 304;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на продукты – 35;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закупки импорта – 236;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продажи импорта внутри страны – 297;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на импорт – 13.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счет производства и определите стоимость бесплатных услуг. </a:t>
            </a: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2. </a:t>
            </a:r>
          </a:p>
        </p:txBody>
      </p:sp>
    </p:spTree>
    <p:extLst>
      <p:ext uri="{BB962C8B-B14F-4D97-AF65-F5344CB8AC3E}">
        <p14:creationId xmlns:p14="http://schemas.microsoft.com/office/powerpoint/2010/main" val="2565729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539552" y="332656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задачи 2.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0570" y="971879"/>
            <a:ext cx="895592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Заполняем раздел «Использование» счета производства: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промежуточного потребления (при создании материальных благ – 1252; при создании услуг – 295);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условная продукция финансовых посредников (=267-230) – 37;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балансирующая статья – валовой внутренний продукт в рыночных ценах – 1852. </a:t>
            </a:r>
          </a:p>
          <a:p>
            <a:pPr algn="just"/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 разделу «Использование» (= 1252 + 295 + 37 + 1852) – 3436. Следовательно, итого по разделу «Ресурсы» – 3436. </a:t>
            </a:r>
          </a:p>
          <a:p>
            <a:pPr algn="just"/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Определяем стоимость бесплатных услуг как разницу между общей суммой ресурсов и известными компонентами ресурсов: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бесплатные услуги = 3436 - 2150 - 315 - (267 - 230) - (304 - 35) - (297 - 236 - 13) = 615. </a:t>
            </a:r>
          </a:p>
          <a:p>
            <a:pPr algn="just"/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Строим счет производства. </a:t>
            </a:r>
          </a:p>
        </p:txBody>
      </p:sp>
    </p:spTree>
    <p:extLst>
      <p:ext uri="{BB962C8B-B14F-4D97-AF65-F5344CB8AC3E}">
        <p14:creationId xmlns:p14="http://schemas.microsoft.com/office/powerpoint/2010/main" val="609040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2699792" y="332656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производства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4530"/>
              </p:ext>
            </p:extLst>
          </p:nvPr>
        </p:nvGraphicFramePr>
        <p:xfrm>
          <a:off x="308282" y="1484783"/>
          <a:ext cx="8568952" cy="5076057"/>
        </p:xfrm>
        <a:graphic>
          <a:graphicData uri="http://schemas.openxmlformats.org/drawingml/2006/table">
            <a:tbl>
              <a:tblPr firstRow="1" firstCol="1" bandRow="1"/>
              <a:tblGrid>
                <a:gridCol w="3482732">
                  <a:extLst>
                    <a:ext uri="{9D8B030D-6E8A-4147-A177-3AD203B41FA5}">
                      <a16:colId xmlns:a16="http://schemas.microsoft.com/office/drawing/2014/main" val="1712618564"/>
                    </a:ext>
                  </a:extLst>
                </a:gridCol>
                <a:gridCol w="858596">
                  <a:extLst>
                    <a:ext uri="{9D8B030D-6E8A-4147-A177-3AD203B41FA5}">
                      <a16:colId xmlns:a16="http://schemas.microsoft.com/office/drawing/2014/main" val="2454776607"/>
                    </a:ext>
                  </a:extLst>
                </a:gridCol>
                <a:gridCol w="3369028">
                  <a:extLst>
                    <a:ext uri="{9D8B030D-6E8A-4147-A177-3AD203B41FA5}">
                      <a16:colId xmlns:a16="http://schemas.microsoft.com/office/drawing/2014/main" val="3185665836"/>
                    </a:ext>
                  </a:extLst>
                </a:gridCol>
                <a:gridCol w="858596">
                  <a:extLst>
                    <a:ext uri="{9D8B030D-6E8A-4147-A177-3AD203B41FA5}">
                      <a16:colId xmlns:a16="http://schemas.microsoft.com/office/drawing/2014/main" val="960322193"/>
                    </a:ext>
                  </a:extLst>
                </a:gridCol>
              </a:tblGrid>
              <a:tr h="504057"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ИСПОЛЬЗОВАНИЕ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РЕСУРСЫ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166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i="1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наименование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i="1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сумма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i="1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наименование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i="1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сумма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57931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Промежуточное потребление при создании благ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1252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Валовой выпуск материальных благ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2150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7680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Промежуточное потребление при создании услуг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295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Валовой выпуск платных услуг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315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33011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Условная продукция финансовых посредников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37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Валовой выпуск бесплатных услуг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615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985134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ВВП в рыночных ценах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1852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Чистые косвенные налоги на продукты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271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650912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Чистые косвенные налоги на импорт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48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674797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Условная продукция финансовых посредников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37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50859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Итого по разделу «Использование»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3436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Итого по разделу «Ресурсы»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3436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5120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1168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9650" y="625515"/>
            <a:ext cx="88569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таблице представлены условные данные (млн. руб.). Определите валовую добавленную стоимость. Рассчитайте и проанализируйте структуру валовой добавленной стоимости, валового выпуска и промежуточного потребления. Рассчитайте чистую добавленную стоимость и её структуру. </a:t>
            </a:r>
          </a:p>
          <a:p>
            <a:pPr algn="just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3.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020616"/>
              </p:ext>
            </p:extLst>
          </p:nvPr>
        </p:nvGraphicFramePr>
        <p:xfrm>
          <a:off x="395536" y="2420888"/>
          <a:ext cx="8568952" cy="41974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6486">
                  <a:extLst>
                    <a:ext uri="{9D8B030D-6E8A-4147-A177-3AD203B41FA5}">
                      <a16:colId xmlns:a16="http://schemas.microsoft.com/office/drawing/2014/main" val="3351298496"/>
                    </a:ext>
                  </a:extLst>
                </a:gridCol>
                <a:gridCol w="1302810">
                  <a:extLst>
                    <a:ext uri="{9D8B030D-6E8A-4147-A177-3AD203B41FA5}">
                      <a16:colId xmlns:a16="http://schemas.microsoft.com/office/drawing/2014/main" val="3276491881"/>
                    </a:ext>
                  </a:extLst>
                </a:gridCol>
                <a:gridCol w="1518194">
                  <a:extLst>
                    <a:ext uri="{9D8B030D-6E8A-4147-A177-3AD203B41FA5}">
                      <a16:colId xmlns:a16="http://schemas.microsoft.com/office/drawing/2014/main" val="3971853098"/>
                    </a:ext>
                  </a:extLst>
                </a:gridCol>
                <a:gridCol w="1425158">
                  <a:extLst>
                    <a:ext uri="{9D8B030D-6E8A-4147-A177-3AD203B41FA5}">
                      <a16:colId xmlns:a16="http://schemas.microsoft.com/office/drawing/2014/main" val="933956385"/>
                    </a:ext>
                  </a:extLst>
                </a:gridCol>
                <a:gridCol w="1431743">
                  <a:extLst>
                    <a:ext uri="{9D8B030D-6E8A-4147-A177-3AD203B41FA5}">
                      <a16:colId xmlns:a16="http://schemas.microsoft.com/office/drawing/2014/main" val="2159753631"/>
                    </a:ext>
                  </a:extLst>
                </a:gridCol>
                <a:gridCol w="1304561">
                  <a:extLst>
                    <a:ext uri="{9D8B030D-6E8A-4147-A177-3AD203B41FA5}">
                      <a16:colId xmlns:a16="http://schemas.microsoft.com/office/drawing/2014/main" val="3694967885"/>
                    </a:ext>
                  </a:extLst>
                </a:gridCol>
              </a:tblGrid>
              <a:tr h="58635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деятель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ности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Валовой выпуск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Материальные затраты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Недоамор-тизирован-ная</a:t>
                      </a: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стоимость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Прочее промежу-точное потреб-ление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7186729"/>
                  </a:ext>
                </a:extLst>
              </a:tr>
              <a:tr h="11727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т. ч. амортизация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399419"/>
                  </a:ext>
                </a:extLst>
              </a:tr>
              <a:tr h="5863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Промыш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ленность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2864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0729384"/>
                  </a:ext>
                </a:extLst>
              </a:tr>
              <a:tr h="5863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Строитель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ство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9982937"/>
                  </a:ext>
                </a:extLst>
              </a:tr>
              <a:tr h="5863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Сельское хозяйство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6521360"/>
                  </a:ext>
                </a:extLst>
              </a:tr>
              <a:tr h="5863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Транспорт 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связь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4827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5988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04664"/>
            <a:ext cx="9116634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Имеются следующие условные данные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(млн. руб.):</a:t>
            </a:r>
          </a:p>
          <a:p>
            <a:pPr algn="just"/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выпуск продуктов в факторных ценах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2961;</a:t>
            </a:r>
            <a:endParaRPr lang="en-US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выпуск платных и бесплатных услуг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1119;</a:t>
            </a:r>
            <a:endParaRPr lang="en-US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проценты, полученные банками по ссудам – 288;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проценты, уплаченные банками за пользование средствами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165;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добавленную стоимость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798;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косвенные налоги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312;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108;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экспорт товаров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333;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экспорт услуг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96;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импорт товаров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321;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импорт услуг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33;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внутренняя стоимость реализации импорта товаров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546;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на импорт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54;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материальные затраты на производство товаров и услуг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2175, в том числе амортизация основных фондов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396;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недоамортизированная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стоимость основных фондов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42. </a:t>
            </a:r>
          </a:p>
          <a:p>
            <a:pPr algn="just"/>
            <a:r>
              <a:rPr lang="ru-RU" sz="1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счет производства.</a:t>
            </a:r>
          </a:p>
          <a:p>
            <a:pPr algn="just"/>
            <a:r>
              <a:rPr lang="ru-RU" sz="1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Определите: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ВВП в основных и рыночных ценах; ВНП в основных и рыночных ценах; ЧВП в основных и рыночных ценах; ЧНП в основных и рыночных ценах. </a:t>
            </a: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827584" y="-99392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en-US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8790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5515"/>
            <a:ext cx="911663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Имеются следующие условные данные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(млн. руб.):</a:t>
            </a:r>
          </a:p>
          <a:p>
            <a:pPr algn="just"/>
            <a:endParaRPr lang="en-US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валовая продукция отраслей материального производства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2376;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выручка от оказания платных услуг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474;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затраты на оказание бесплатных услуг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638;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проценты, полученные банками за предоставленные кредиты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1416;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проценты, уплаченные банками за использованные средства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1278;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добавленную стоимость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711;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виды косвенных налогов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254;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закупленных товаров по импорту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186;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продажи ввезенных товаров внутри страны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226;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государственных субсидий на закупку товаров по импорту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материальные затраты на производство товаров и услуг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1868, в том числе амортизация основных фондов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336;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недоамортизированная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стоимость основных фондов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44;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элементы, входящие в состав промежуточного потребления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62. </a:t>
            </a:r>
          </a:p>
          <a:p>
            <a:pPr algn="just"/>
            <a:endParaRPr lang="ru-RU" sz="19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счет производства.</a:t>
            </a:r>
          </a:p>
          <a:p>
            <a:pPr algn="just"/>
            <a:r>
              <a:rPr lang="ru-RU" sz="1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Определите: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ВВП в основных и рыночных ценах; ВНП в основных и рыночных ценах; ЧВП в основных и рыночных ценах; ЧНП в основных и рыночных ценах. </a:t>
            </a: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5. </a:t>
            </a:r>
          </a:p>
        </p:txBody>
      </p:sp>
    </p:spTree>
    <p:extLst>
      <p:ext uri="{BB962C8B-B14F-4D97-AF65-F5344CB8AC3E}">
        <p14:creationId xmlns:p14="http://schemas.microsoft.com/office/powerpoint/2010/main" val="2435120604"/>
      </p:ext>
    </p:extLst>
  </p:cSld>
  <p:clrMapOvr>
    <a:masterClrMapping/>
  </p:clrMapOvr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4181</TotalTime>
  <Words>864</Words>
  <Application>Microsoft Office PowerPoint</Application>
  <PresentationFormat>Экран (4:3)</PresentationFormat>
  <Paragraphs>147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Лучи</vt:lpstr>
      <vt:lpstr>Тема Office</vt:lpstr>
      <vt:lpstr> Счета текущих операций: счет производства.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Admin</cp:lastModifiedBy>
  <cp:revision>173</cp:revision>
  <dcterms:created xsi:type="dcterms:W3CDTF">2004-02-20T08:27:47Z</dcterms:created>
  <dcterms:modified xsi:type="dcterms:W3CDTF">2023-03-02T09:53:04Z</dcterms:modified>
</cp:coreProperties>
</file>