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13"/>
  </p:notesMasterIdLst>
  <p:sldIdLst>
    <p:sldId id="363" r:id="rId3"/>
    <p:sldId id="369" r:id="rId4"/>
    <p:sldId id="373" r:id="rId5"/>
    <p:sldId id="374" r:id="rId6"/>
    <p:sldId id="372" r:id="rId7"/>
    <p:sldId id="375" r:id="rId8"/>
    <p:sldId id="376" r:id="rId9"/>
    <p:sldId id="378" r:id="rId10"/>
    <p:sldId id="379" r:id="rId11"/>
    <p:sldId id="38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 autoAdjust="0"/>
    <p:restoredTop sz="94660"/>
  </p:normalViewPr>
  <p:slideViewPr>
    <p:cSldViewPr>
      <p:cViewPr varScale="1">
        <p:scale>
          <a:sx n="63" d="100"/>
          <a:sy n="63" d="100"/>
        </p:scale>
        <p:origin x="154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25.05.2021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28184" y="908720"/>
            <a:ext cx="280151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5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Практика 9.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755576" y="2613422"/>
            <a:ext cx="8064896" cy="1790700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Счета текущих операций:</a:t>
            </a:r>
            <a:b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распределения первичных доходов.</a:t>
            </a:r>
          </a:p>
        </p:txBody>
      </p:sp>
    </p:spTree>
    <p:extLst>
      <p:ext uri="{BB962C8B-B14F-4D97-AF65-F5344CB8AC3E}">
        <p14:creationId xmlns:p14="http://schemas.microsoft.com/office/powerpoint/2010/main" val="608130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016" y="768474"/>
            <a:ext cx="88204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следующие условные данные (млн. руб.):</a:t>
            </a:r>
          </a:p>
          <a:p>
            <a:pPr algn="just"/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 - 850;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натуральная оплата труда в денежной оценке - 150;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налоги - 215;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- 65;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(смешанный доход предприятий) - 365;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проценты, дивиденды и другие доходы, полученные от финансовых активов - 170;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рента, полученная владельцами земли и природных ресурсов - 30;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проценты, дивиденды и другие доходы, уплаченные за пользование финансовыми активами - 135;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рента, уплаченная за пользование землей и природными ресурсами - 25.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распределения первичных доходов.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7. </a:t>
            </a:r>
          </a:p>
        </p:txBody>
      </p:sp>
    </p:spTree>
    <p:extLst>
      <p:ext uri="{BB962C8B-B14F-4D97-AF65-F5344CB8AC3E}">
        <p14:creationId xmlns:p14="http://schemas.microsoft.com/office/powerpoint/2010/main" val="206472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666" y="1096283"/>
            <a:ext cx="88569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решения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задачи 1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практического занятия 8</a:t>
            </a:r>
            <a:r>
              <a:rPr lang="ru-RU" sz="200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имеющимся дополнительным показателям постройте счет распределения первичных доходов (млн. руб.):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полученные – 26;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уплаченные – 29;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 полученные – 62;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 уплаченные – 56;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полученные – 118;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уплаченные – 110.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Рассчитайте сальдо первичных доходов.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 </a:t>
            </a:r>
          </a:p>
        </p:txBody>
      </p:sp>
    </p:spTree>
    <p:extLst>
      <p:ext uri="{BB962C8B-B14F-4D97-AF65-F5344CB8AC3E}">
        <p14:creationId xmlns:p14="http://schemas.microsoft.com/office/powerpoint/2010/main" val="213758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539552" y="332656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задачи 1.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010245"/>
            <a:ext cx="895592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счета образования доходов (</a:t>
            </a: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практическое занятие 8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 раздел ресурсов переносим показатели: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 наёмных работников – 1028;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косвенные налоги – 386;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валовая прибыль экономики – 438. 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Затем отражаем доходы от собственности полученные в разделе «Ресурсы» и доходы от собственности уплаченные в разделе «Использование».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 разделу «Ресурсы» счета распределения первичных доходов – 1878. </a:t>
            </a:r>
          </a:p>
          <a:p>
            <a:pPr algn="just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Балансирующую статью счета распределения первичных доходов определяем как разницу между итогом по разделу «Ресурсы» и доходами от собственности уплаченными. </a:t>
            </a:r>
          </a:p>
          <a:p>
            <a:pPr algn="just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Сальдо первичных доходов – 1849 (= 1878 - 29). </a:t>
            </a:r>
          </a:p>
        </p:txBody>
      </p:sp>
    </p:spTree>
    <p:extLst>
      <p:ext uri="{BB962C8B-B14F-4D97-AF65-F5344CB8AC3E}">
        <p14:creationId xmlns:p14="http://schemas.microsoft.com/office/powerpoint/2010/main" val="609040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1619672" y="116632"/>
            <a:ext cx="6120680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распределения первичных доходов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787268"/>
              </p:ext>
            </p:extLst>
          </p:nvPr>
        </p:nvGraphicFramePr>
        <p:xfrm>
          <a:off x="395536" y="1196752"/>
          <a:ext cx="8352928" cy="4968550"/>
        </p:xfrm>
        <a:graphic>
          <a:graphicData uri="http://schemas.openxmlformats.org/drawingml/2006/table">
            <a:tbl>
              <a:tblPr firstRow="1" firstCol="1" bandRow="1"/>
              <a:tblGrid>
                <a:gridCol w="3113364">
                  <a:extLst>
                    <a:ext uri="{9D8B030D-6E8A-4147-A177-3AD203B41FA5}">
                      <a16:colId xmlns:a16="http://schemas.microsoft.com/office/drawing/2014/main" val="3064442950"/>
                    </a:ext>
                  </a:extLst>
                </a:gridCol>
                <a:gridCol w="919084">
                  <a:extLst>
                    <a:ext uri="{9D8B030D-6E8A-4147-A177-3AD203B41FA5}">
                      <a16:colId xmlns:a16="http://schemas.microsoft.com/office/drawing/2014/main" val="2296272739"/>
                    </a:ext>
                  </a:extLst>
                </a:gridCol>
                <a:gridCol w="3388106">
                  <a:extLst>
                    <a:ext uri="{9D8B030D-6E8A-4147-A177-3AD203B41FA5}">
                      <a16:colId xmlns:a16="http://schemas.microsoft.com/office/drawing/2014/main" val="4248374727"/>
                    </a:ext>
                  </a:extLst>
                </a:gridCol>
                <a:gridCol w="932374">
                  <a:extLst>
                    <a:ext uri="{9D8B030D-6E8A-4147-A177-3AD203B41FA5}">
                      <a16:colId xmlns:a16="http://schemas.microsoft.com/office/drawing/2014/main" val="3667688457"/>
                    </a:ext>
                  </a:extLst>
                </a:gridCol>
              </a:tblGrid>
              <a:tr h="63973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РЕСУРСЫ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252374"/>
                  </a:ext>
                </a:extLst>
              </a:tr>
              <a:tr h="6827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791963"/>
                  </a:ext>
                </a:extLst>
              </a:tr>
              <a:tr h="6827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собственности уплаченные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труда наёмных работников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1028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191882"/>
                  </a:ext>
                </a:extLst>
              </a:tr>
              <a:tr h="1020666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Сальдо первичных доходов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1849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Чистые косвенные налоги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559451"/>
                  </a:ext>
                </a:extLst>
              </a:tr>
              <a:tr h="3774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8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Валовая прибыль экономики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372701"/>
                  </a:ext>
                </a:extLst>
              </a:tr>
              <a:tr h="876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080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собственности полученные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689379"/>
                  </a:ext>
                </a:extLst>
              </a:tr>
              <a:tr h="6887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</a:t>
                      </a:r>
                      <a:b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«Использование»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1878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разделу «Ресурсы»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1878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145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168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374" y="625515"/>
            <a:ext cx="900913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следующие условные данные (млн. руб.):</a:t>
            </a:r>
          </a:p>
          <a:p>
            <a:pPr algn="just"/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 – 6300;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материальные затраты, всего – 2286, в том числе амортизация – 360;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стоимость – 54;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элементы промежуточного потребления – 126;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налоги – 1328;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– 383;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импорт благ и услуг – 464;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на импорт – 270;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импорт – 68;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 работников – 1539;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полученные – 124;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уплаченные – 92;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полученные – 82;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уплаченные – 90;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 полученные – 47;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 уплаченные – 45.</a:t>
            </a:r>
          </a:p>
          <a:p>
            <a:pPr algn="just"/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Постройте счет распределения первичных доходов.</a:t>
            </a:r>
          </a:p>
          <a:p>
            <a:pPr algn="just"/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валовой и чистый национальный доход.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</a:p>
        </p:txBody>
      </p:sp>
    </p:spTree>
    <p:extLst>
      <p:ext uri="{BB962C8B-B14F-4D97-AF65-F5344CB8AC3E}">
        <p14:creationId xmlns:p14="http://schemas.microsoft.com/office/powerpoint/2010/main" val="1705988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016" y="768474"/>
            <a:ext cx="88204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следующие условные данные (млн. руб.):</a:t>
            </a:r>
          </a:p>
          <a:p>
            <a:pPr algn="just"/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внутренний продукт (ВВП) в рыночных ценах – 1000;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труда: резидентов – 400, нерезидентов – 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потребление основного капитала – 100;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валовая операционная прибыль экономики – 750;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налоги на производство и импорт: уплаченные правительству – 180, уплаченные «остальному миру» – 20;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субсидии: от правительства – 110, от «остального мира» – 190;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собственности: полученные – 43, уплаченные – 29;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трансферты: полученные – 21, уплаченные – 18;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трансферты: полученные – 27, уплаченные – 35.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распределения первичных доходов.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</a:p>
        </p:txBody>
      </p:sp>
    </p:spTree>
    <p:extLst>
      <p:ext uri="{BB962C8B-B14F-4D97-AF65-F5344CB8AC3E}">
        <p14:creationId xmlns:p14="http://schemas.microsoft.com/office/powerpoint/2010/main" val="278790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620688"/>
            <a:ext cx="867645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Имеются следующие условные данные (млн. руб.):</a:t>
            </a:r>
          </a:p>
          <a:p>
            <a:pPr algn="just"/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валовой выпуск – 2400;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промежуточное потребление – 1050;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амортизация основного капитала – 220;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недоамортизированная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стоимость основного капитала – 35;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труда работников – 680;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налоги на продукты и производство – 180;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продукты и производство – 45;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закупки импорта – 350;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импорта по внутренним ценам – 515;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на закупку импорта – 25;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полученные – 94;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собственности уплаченные – 89;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полученные – 72;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социальные трансферты уплаченные – 80;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 полученные – 71;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текущие трансферты уплаченные – 58.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счет распределения первичных доходов.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</a:p>
        </p:txBody>
      </p:sp>
    </p:spTree>
    <p:extLst>
      <p:ext uri="{BB962C8B-B14F-4D97-AF65-F5344CB8AC3E}">
        <p14:creationId xmlns:p14="http://schemas.microsoft.com/office/powerpoint/2010/main" val="2435120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4930" y="548680"/>
            <a:ext cx="86764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таблице представлены условные данные (млн. руб.):</a:t>
            </a: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консолидированный счет распределения первичных доходов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рассчитайте валовой и чистый национальный доход,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известно: факторные доходы полученные – 123, факторные доходы уплаченные – 111.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5.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998221"/>
              </p:ext>
            </p:extLst>
          </p:nvPr>
        </p:nvGraphicFramePr>
        <p:xfrm>
          <a:off x="251518" y="2135467"/>
          <a:ext cx="8784979" cy="4245863"/>
        </p:xfrm>
        <a:graphic>
          <a:graphicData uri="http://schemas.openxmlformats.org/drawingml/2006/table">
            <a:tbl>
              <a:tblPr firstRow="1" firstCol="1" bandRow="1"/>
              <a:tblGrid>
                <a:gridCol w="1816220">
                  <a:extLst>
                    <a:ext uri="{9D8B030D-6E8A-4147-A177-3AD203B41FA5}">
                      <a16:colId xmlns:a16="http://schemas.microsoft.com/office/drawing/2014/main" val="3590790945"/>
                    </a:ext>
                  </a:extLst>
                </a:gridCol>
                <a:gridCol w="632669">
                  <a:extLst>
                    <a:ext uri="{9D8B030D-6E8A-4147-A177-3AD203B41FA5}">
                      <a16:colId xmlns:a16="http://schemas.microsoft.com/office/drawing/2014/main" val="1093343411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3506313080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3465865434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4084631161"/>
                    </a:ext>
                  </a:extLst>
                </a:gridCol>
                <a:gridCol w="1050886">
                  <a:extLst>
                    <a:ext uri="{9D8B030D-6E8A-4147-A177-3AD203B41FA5}">
                      <a16:colId xmlns:a16="http://schemas.microsoft.com/office/drawing/2014/main" val="277606086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928427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9119206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425406737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704857484"/>
                    </a:ext>
                  </a:extLst>
                </a:gridCol>
                <a:gridCol w="590528">
                  <a:extLst>
                    <a:ext uri="{9D8B030D-6E8A-4147-A177-3AD203B41FA5}">
                      <a16:colId xmlns:a16="http://schemas.microsoft.com/office/drawing/2014/main" val="3639643126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1122948968"/>
                    </a:ext>
                  </a:extLst>
                </a:gridCol>
              </a:tblGrid>
              <a:tr h="2962075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деятельности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выпуск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 затраты, всего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амортизация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Недоамортизированная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стоимость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элементы промежуточного потребления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Косвенные налоги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продукты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Импорт благ и услуг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импорт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импорт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труда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703540"/>
                  </a:ext>
                </a:extLst>
              </a:tr>
              <a:tr h="9628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Материальное производство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596015"/>
                  </a:ext>
                </a:extLst>
              </a:tr>
              <a:tr h="3209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услуг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7628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26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48680"/>
            <a:ext cx="86764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таблице представлены условные данные (млн. руб.):</a:t>
            </a:r>
          </a:p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консолидированный счет распределения первичных доходов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рассчитайте валовой и чистый национальный доход,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известно: факторные доходы полученные – 321, факторные доходы уплаченные – 201.</a:t>
            </a: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E20A744-35D0-4BDD-ACC2-F27275660119}"/>
              </a:ext>
            </a:extLst>
          </p:cNvPr>
          <p:cNvSpPr txBox="1">
            <a:spLocks/>
          </p:cNvSpPr>
          <p:nvPr/>
        </p:nvSpPr>
        <p:spPr>
          <a:xfrm>
            <a:off x="787225" y="-13708"/>
            <a:ext cx="3785933" cy="6392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6.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749045"/>
              </p:ext>
            </p:extLst>
          </p:nvPr>
        </p:nvGraphicFramePr>
        <p:xfrm>
          <a:off x="251518" y="2135467"/>
          <a:ext cx="8784979" cy="4274865"/>
        </p:xfrm>
        <a:graphic>
          <a:graphicData uri="http://schemas.openxmlformats.org/drawingml/2006/table">
            <a:tbl>
              <a:tblPr firstRow="1" firstCol="1" bandRow="1"/>
              <a:tblGrid>
                <a:gridCol w="1816220">
                  <a:extLst>
                    <a:ext uri="{9D8B030D-6E8A-4147-A177-3AD203B41FA5}">
                      <a16:colId xmlns:a16="http://schemas.microsoft.com/office/drawing/2014/main" val="3590790945"/>
                    </a:ext>
                  </a:extLst>
                </a:gridCol>
                <a:gridCol w="632669">
                  <a:extLst>
                    <a:ext uri="{9D8B030D-6E8A-4147-A177-3AD203B41FA5}">
                      <a16:colId xmlns:a16="http://schemas.microsoft.com/office/drawing/2014/main" val="1093343411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3506313080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3465865434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4084631161"/>
                    </a:ext>
                  </a:extLst>
                </a:gridCol>
                <a:gridCol w="1050886">
                  <a:extLst>
                    <a:ext uri="{9D8B030D-6E8A-4147-A177-3AD203B41FA5}">
                      <a16:colId xmlns:a16="http://schemas.microsoft.com/office/drawing/2014/main" val="277606086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928427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9119206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425406737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704857484"/>
                    </a:ext>
                  </a:extLst>
                </a:gridCol>
                <a:gridCol w="590528">
                  <a:extLst>
                    <a:ext uri="{9D8B030D-6E8A-4147-A177-3AD203B41FA5}">
                      <a16:colId xmlns:a16="http://schemas.microsoft.com/office/drawing/2014/main" val="3639643126"/>
                    </a:ext>
                  </a:extLst>
                </a:gridCol>
                <a:gridCol w="633609">
                  <a:extLst>
                    <a:ext uri="{9D8B030D-6E8A-4147-A177-3AD203B41FA5}">
                      <a16:colId xmlns:a16="http://schemas.microsoft.com/office/drawing/2014/main" val="1122948968"/>
                    </a:ext>
                  </a:extLst>
                </a:gridCol>
              </a:tblGrid>
              <a:tr h="2962075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деятельности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выпуск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 затраты, всего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амортизация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Недоамортизированная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стоимость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элементы промежуточного потребления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Косвенные налоги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продукты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Импорт благ и услуг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импорт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на импорт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Оплата труда</a:t>
                      </a: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703540"/>
                  </a:ext>
                </a:extLst>
              </a:tr>
              <a:tr h="9628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Материальное производство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1108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317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1596015"/>
                  </a:ext>
                </a:extLst>
              </a:tr>
              <a:tr h="3209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 услуг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670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7628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950089"/>
      </p:ext>
    </p:extLst>
  </p:cSld>
  <p:clrMapOvr>
    <a:masterClrMapping/>
  </p:clrMapOvr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2434</TotalTime>
  <Words>934</Words>
  <Application>Microsoft Office PowerPoint</Application>
  <PresentationFormat>Экран (4:3)</PresentationFormat>
  <Paragraphs>197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Лучи</vt:lpstr>
      <vt:lpstr>Тема Office</vt:lpstr>
      <vt:lpstr> Счета текущих операций: счет распределения первичных доходов.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Виктория Скрипниченко</cp:lastModifiedBy>
  <cp:revision>187</cp:revision>
  <dcterms:created xsi:type="dcterms:W3CDTF">2004-02-20T08:27:47Z</dcterms:created>
  <dcterms:modified xsi:type="dcterms:W3CDTF">2021-05-25T14:00:09Z</dcterms:modified>
</cp:coreProperties>
</file>