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63" r:id="rId4"/>
    <p:sldId id="262" r:id="rId5"/>
    <p:sldId id="271" r:id="rId6"/>
    <p:sldId id="257" r:id="rId7"/>
    <p:sldId id="260" r:id="rId8"/>
    <p:sldId id="258" r:id="rId9"/>
    <p:sldId id="259" r:id="rId10"/>
    <p:sldId id="265" r:id="rId11"/>
    <p:sldId id="266" r:id="rId12"/>
    <p:sldId id="267" r:id="rId13"/>
    <p:sldId id="268" r:id="rId14"/>
    <p:sldId id="269" r:id="rId15"/>
    <p:sldId id="278" r:id="rId16"/>
    <p:sldId id="279" r:id="rId17"/>
    <p:sldId id="280" r:id="rId18"/>
    <p:sldId id="281" r:id="rId19"/>
    <p:sldId id="277" r:id="rId20"/>
    <p:sldId id="276" r:id="rId21"/>
    <p:sldId id="272" r:id="rId22"/>
    <p:sldId id="275" r:id="rId23"/>
    <p:sldId id="273" r:id="rId24"/>
    <p:sldId id="282" r:id="rId25"/>
    <p:sldId id="274" r:id="rId26"/>
    <p:sldId id="301" r:id="rId27"/>
    <p:sldId id="283" r:id="rId28"/>
    <p:sldId id="290" r:id="rId29"/>
    <p:sldId id="289" r:id="rId30"/>
    <p:sldId id="288" r:id="rId31"/>
    <p:sldId id="287" r:id="rId32"/>
    <p:sldId id="291" r:id="rId33"/>
    <p:sldId id="293" r:id="rId34"/>
    <p:sldId id="286" r:id="rId35"/>
    <p:sldId id="296" r:id="rId36"/>
    <p:sldId id="292" r:id="rId37"/>
    <p:sldId id="295" r:id="rId38"/>
    <p:sldId id="285" r:id="rId39"/>
    <p:sldId id="284" r:id="rId40"/>
    <p:sldId id="294" r:id="rId41"/>
    <p:sldId id="302" r:id="rId42"/>
    <p:sldId id="300" r:id="rId43"/>
    <p:sldId id="299" r:id="rId44"/>
    <p:sldId id="298" r:id="rId45"/>
    <p:sldId id="297" r:id="rId46"/>
    <p:sldId id="270" r:id="rId4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42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20.04.2021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20.04.2021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20.04.2021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20.04.2021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20.04.2021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20.04.2021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20.04.2021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20.04.2021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20.04.2021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20.04.2021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20.04.2021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20.04.2021</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5.wmf"/><Relationship Id="rId5" Type="http://schemas.openxmlformats.org/officeDocument/2006/relationships/oleObject" Target="../embeddings/oleObject2.bin"/><Relationship Id="rId4" Type="http://schemas.openxmlformats.org/officeDocument/2006/relationships/image" Target="../media/image14.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7.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34.wmf"/><Relationship Id="rId5" Type="http://schemas.openxmlformats.org/officeDocument/2006/relationships/oleObject" Target="../embeddings/oleObject5.bin"/><Relationship Id="rId4" Type="http://schemas.openxmlformats.org/officeDocument/2006/relationships/image" Target="../media/image33.wmf"/></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55776" y="2564904"/>
            <a:ext cx="4572000" cy="1015663"/>
          </a:xfrm>
          <a:prstGeom prst="rect">
            <a:avLst/>
          </a:prstGeom>
        </p:spPr>
        <p:txBody>
          <a:bodyPr>
            <a:spAutoFit/>
          </a:bodyPr>
          <a:lstStyle/>
          <a:p>
            <a:pPr algn="ctr"/>
            <a:r>
              <a:rPr lang="ru-RU" sz="6000" b="1" dirty="0" smtClean="0">
                <a:solidFill>
                  <a:srgbClr val="00B050"/>
                </a:solidFill>
              </a:rPr>
              <a:t>Зоогигиена</a:t>
            </a:r>
            <a:endParaRPr lang="ru-RU" sz="6000" dirty="0">
              <a:solidFill>
                <a:srgbClr val="00B050"/>
              </a:solidFill>
            </a:endParaRPr>
          </a:p>
        </p:txBody>
      </p:sp>
    </p:spTree>
    <p:extLst>
      <p:ext uri="{BB962C8B-B14F-4D97-AF65-F5344CB8AC3E}">
        <p14:creationId xmlns:p14="http://schemas.microsoft.com/office/powerpoint/2010/main" val="3058719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6287" y="631776"/>
            <a:ext cx="8241359" cy="5262979"/>
          </a:xfrm>
          <a:prstGeom prst="rect">
            <a:avLst/>
          </a:prstGeom>
        </p:spPr>
        <p:txBody>
          <a:bodyPr wrap="none">
            <a:spAutoFit/>
          </a:bodyPr>
          <a:lstStyle/>
          <a:p>
            <a:pPr algn="ctr"/>
            <a:r>
              <a:rPr lang="ru-RU" sz="2800" b="1" dirty="0" smtClean="0">
                <a:solidFill>
                  <a:srgbClr val="7030A0"/>
                </a:solidFill>
              </a:rPr>
              <a:t>Конвекция</a:t>
            </a:r>
          </a:p>
          <a:p>
            <a:r>
              <a:rPr lang="ru-RU" sz="2000" b="1" dirty="0" smtClean="0">
                <a:solidFill>
                  <a:srgbClr val="002060"/>
                </a:solidFill>
              </a:rPr>
              <a:t>Конвекция</a:t>
            </a:r>
            <a:r>
              <a:rPr lang="ru-RU" sz="2000" dirty="0" smtClean="0">
                <a:solidFill>
                  <a:srgbClr val="002060"/>
                </a:solidFill>
              </a:rPr>
              <a:t> зависит от температуры воздуха, влажности воздуха и </a:t>
            </a:r>
          </a:p>
          <a:p>
            <a:r>
              <a:rPr lang="ru-RU" sz="2000" dirty="0" smtClean="0">
                <a:solidFill>
                  <a:srgbClr val="002060"/>
                </a:solidFill>
              </a:rPr>
              <a:t>скорости его движения.</a:t>
            </a:r>
          </a:p>
          <a:p>
            <a:r>
              <a:rPr lang="ru-RU" sz="2000" dirty="0" smtClean="0">
                <a:solidFill>
                  <a:srgbClr val="002060"/>
                </a:solidFill>
              </a:rPr>
              <a:t>При низкой температуре, высокой относительной влажности и </a:t>
            </a:r>
          </a:p>
          <a:p>
            <a:r>
              <a:rPr lang="ru-RU" sz="2000" dirty="0" smtClean="0">
                <a:solidFill>
                  <a:srgbClr val="002060"/>
                </a:solidFill>
              </a:rPr>
              <a:t>высокой скорости движения воздуха </a:t>
            </a:r>
            <a:r>
              <a:rPr lang="ru-RU" sz="2000" b="1" u="sng" dirty="0" smtClean="0">
                <a:solidFill>
                  <a:srgbClr val="7030A0"/>
                </a:solidFill>
              </a:rPr>
              <a:t>конвекция увеличивается</a:t>
            </a:r>
            <a:r>
              <a:rPr lang="ru-RU" sz="2000" dirty="0" smtClean="0">
                <a:solidFill>
                  <a:srgbClr val="002060"/>
                </a:solidFill>
              </a:rPr>
              <a:t>.</a:t>
            </a:r>
          </a:p>
          <a:p>
            <a:r>
              <a:rPr lang="ru-RU" sz="2000" dirty="0" smtClean="0">
                <a:solidFill>
                  <a:srgbClr val="002060"/>
                </a:solidFill>
              </a:rPr>
              <a:t>При высокой температуре, низкой влажности и низкой скорости </a:t>
            </a:r>
          </a:p>
          <a:p>
            <a:r>
              <a:rPr lang="ru-RU" sz="2000" dirty="0" smtClean="0">
                <a:solidFill>
                  <a:srgbClr val="002060"/>
                </a:solidFill>
              </a:rPr>
              <a:t>движения воздуха </a:t>
            </a:r>
            <a:r>
              <a:rPr lang="ru-RU" sz="2000" b="1" u="sng" dirty="0" smtClean="0">
                <a:solidFill>
                  <a:srgbClr val="7030A0"/>
                </a:solidFill>
              </a:rPr>
              <a:t>конвекция уменьшается</a:t>
            </a:r>
            <a:r>
              <a:rPr lang="ru-RU" sz="2000" dirty="0" smtClean="0">
                <a:solidFill>
                  <a:srgbClr val="002060"/>
                </a:solidFill>
              </a:rPr>
              <a:t>.</a:t>
            </a:r>
          </a:p>
          <a:p>
            <a:endParaRPr lang="ru-RU" sz="2000" dirty="0">
              <a:solidFill>
                <a:srgbClr val="002060"/>
              </a:solidFill>
            </a:endParaRPr>
          </a:p>
          <a:p>
            <a:pPr algn="ctr"/>
            <a:r>
              <a:rPr lang="ru-RU" sz="2800" b="1" dirty="0" smtClean="0">
                <a:solidFill>
                  <a:srgbClr val="7030A0"/>
                </a:solidFill>
              </a:rPr>
              <a:t>Испарение</a:t>
            </a:r>
          </a:p>
          <a:p>
            <a:r>
              <a:rPr lang="ru-RU" sz="2000" b="1" dirty="0" smtClean="0">
                <a:solidFill>
                  <a:srgbClr val="002060"/>
                </a:solidFill>
              </a:rPr>
              <a:t>Испарение</a:t>
            </a:r>
            <a:r>
              <a:rPr lang="ru-RU" sz="2000" b="1" dirty="0" smtClean="0">
                <a:solidFill>
                  <a:srgbClr val="7030A0"/>
                </a:solidFill>
              </a:rPr>
              <a:t> </a:t>
            </a:r>
            <a:r>
              <a:rPr lang="ru-RU" sz="2000" dirty="0">
                <a:solidFill>
                  <a:srgbClr val="002060"/>
                </a:solidFill>
              </a:rPr>
              <a:t>зависит от температуры воздуха, влажности воздуха и </a:t>
            </a:r>
          </a:p>
          <a:p>
            <a:r>
              <a:rPr lang="ru-RU" sz="2000" dirty="0">
                <a:solidFill>
                  <a:srgbClr val="002060"/>
                </a:solidFill>
              </a:rPr>
              <a:t>скорости его движения.</a:t>
            </a:r>
          </a:p>
          <a:p>
            <a:r>
              <a:rPr lang="ru-RU" sz="2000" dirty="0">
                <a:solidFill>
                  <a:srgbClr val="002060"/>
                </a:solidFill>
              </a:rPr>
              <a:t>При низкой температуре, высокой относительной влажности и </a:t>
            </a:r>
          </a:p>
          <a:p>
            <a:r>
              <a:rPr lang="ru-RU" sz="2000" dirty="0" smtClean="0">
                <a:solidFill>
                  <a:srgbClr val="002060"/>
                </a:solidFill>
              </a:rPr>
              <a:t>низкой </a:t>
            </a:r>
            <a:r>
              <a:rPr lang="ru-RU" sz="2000" dirty="0">
                <a:solidFill>
                  <a:srgbClr val="002060"/>
                </a:solidFill>
              </a:rPr>
              <a:t>скорости движения воздуха </a:t>
            </a:r>
            <a:r>
              <a:rPr lang="ru-RU" sz="2000" b="1" u="sng" dirty="0" smtClean="0">
                <a:solidFill>
                  <a:srgbClr val="7030A0"/>
                </a:solidFill>
              </a:rPr>
              <a:t>испарение уменьшается</a:t>
            </a:r>
            <a:r>
              <a:rPr lang="ru-RU" sz="2000" dirty="0" smtClean="0">
                <a:solidFill>
                  <a:srgbClr val="002060"/>
                </a:solidFill>
              </a:rPr>
              <a:t>.</a:t>
            </a:r>
            <a:endParaRPr lang="ru-RU" sz="2000" dirty="0">
              <a:solidFill>
                <a:srgbClr val="002060"/>
              </a:solidFill>
            </a:endParaRPr>
          </a:p>
          <a:p>
            <a:r>
              <a:rPr lang="ru-RU" sz="2000" dirty="0">
                <a:solidFill>
                  <a:srgbClr val="002060"/>
                </a:solidFill>
              </a:rPr>
              <a:t>При высокой температуре, низкой влажности и </a:t>
            </a:r>
            <a:r>
              <a:rPr lang="ru-RU" sz="2000" dirty="0" smtClean="0">
                <a:solidFill>
                  <a:srgbClr val="002060"/>
                </a:solidFill>
              </a:rPr>
              <a:t>высокой </a:t>
            </a:r>
            <a:r>
              <a:rPr lang="ru-RU" sz="2000" dirty="0">
                <a:solidFill>
                  <a:srgbClr val="002060"/>
                </a:solidFill>
              </a:rPr>
              <a:t>скорости </a:t>
            </a:r>
          </a:p>
          <a:p>
            <a:r>
              <a:rPr lang="ru-RU" sz="2000" dirty="0">
                <a:solidFill>
                  <a:srgbClr val="002060"/>
                </a:solidFill>
              </a:rPr>
              <a:t>движения воздуха </a:t>
            </a:r>
            <a:r>
              <a:rPr lang="ru-RU" sz="2000" b="1" u="sng" dirty="0" smtClean="0">
                <a:solidFill>
                  <a:srgbClr val="7030A0"/>
                </a:solidFill>
              </a:rPr>
              <a:t>испарение увеличивается.</a:t>
            </a:r>
            <a:endParaRPr lang="ru-RU" sz="2000" b="1" dirty="0" smtClean="0">
              <a:solidFill>
                <a:srgbClr val="7030A0"/>
              </a:solidFill>
            </a:endParaRPr>
          </a:p>
          <a:p>
            <a:pPr algn="ctr"/>
            <a:endParaRPr lang="ru-RU" sz="2000" dirty="0">
              <a:solidFill>
                <a:srgbClr val="002060"/>
              </a:solidFill>
            </a:endParaRPr>
          </a:p>
        </p:txBody>
      </p:sp>
    </p:spTree>
    <p:extLst>
      <p:ext uri="{BB962C8B-B14F-4D97-AF65-F5344CB8AC3E}">
        <p14:creationId xmlns:p14="http://schemas.microsoft.com/office/powerpoint/2010/main" val="1391716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32656"/>
            <a:ext cx="8424936" cy="5139869"/>
          </a:xfrm>
          <a:prstGeom prst="rect">
            <a:avLst/>
          </a:prstGeom>
        </p:spPr>
        <p:txBody>
          <a:bodyPr wrap="square">
            <a:spAutoFit/>
          </a:bodyPr>
          <a:lstStyle/>
          <a:p>
            <a:pPr algn="ctr"/>
            <a:r>
              <a:rPr lang="ru-RU" sz="2800" b="1" dirty="0" smtClean="0">
                <a:solidFill>
                  <a:srgbClr val="7030A0"/>
                </a:solidFill>
              </a:rPr>
              <a:t>Взаимодействие температуры и относительной влажности воздуха и их влияние на птицу</a:t>
            </a:r>
          </a:p>
          <a:p>
            <a:pPr algn="ctr"/>
            <a:endParaRPr lang="ru-RU" sz="2800" b="1" dirty="0" smtClean="0">
              <a:solidFill>
                <a:srgbClr val="7030A0"/>
              </a:solidFill>
            </a:endParaRPr>
          </a:p>
          <a:p>
            <a:pPr algn="just"/>
            <a:r>
              <a:rPr lang="ru-RU" dirty="0" smtClean="0">
                <a:solidFill>
                  <a:srgbClr val="002060"/>
                </a:solidFill>
              </a:rPr>
              <a:t>При </a:t>
            </a:r>
            <a:r>
              <a:rPr lang="ru-RU" dirty="0">
                <a:solidFill>
                  <a:srgbClr val="002060"/>
                </a:solidFill>
              </a:rPr>
              <a:t>высоком уровне </a:t>
            </a:r>
            <a:r>
              <a:rPr lang="ru-RU" dirty="0" smtClean="0">
                <a:solidFill>
                  <a:srgbClr val="002060"/>
                </a:solidFill>
              </a:rPr>
              <a:t>относительной влажности </a:t>
            </a:r>
            <a:r>
              <a:rPr lang="ru-RU" dirty="0">
                <a:solidFill>
                  <a:srgbClr val="002060"/>
                </a:solidFill>
              </a:rPr>
              <a:t>окружающей среды, происходит меньшее испарение паров из дыхательной системы, что влечет за собой повышение общей температуры тела </a:t>
            </a:r>
            <a:r>
              <a:rPr lang="ru-RU" dirty="0" smtClean="0">
                <a:solidFill>
                  <a:srgbClr val="002060"/>
                </a:solidFill>
              </a:rPr>
              <a:t>птиц</a:t>
            </a:r>
            <a:r>
              <a:rPr lang="ru-RU" dirty="0">
                <a:solidFill>
                  <a:srgbClr val="002060"/>
                </a:solidFill>
              </a:rPr>
              <a:t>. Температура, которую испытывает птица определяется </a:t>
            </a:r>
            <a:r>
              <a:rPr lang="ru-RU" dirty="0" smtClean="0">
                <a:solidFill>
                  <a:srgbClr val="002060"/>
                </a:solidFill>
              </a:rPr>
              <a:t>температурой воздуха и его влажностью. </a:t>
            </a:r>
            <a:r>
              <a:rPr lang="ru-RU" dirty="0">
                <a:solidFill>
                  <a:srgbClr val="002060"/>
                </a:solidFill>
              </a:rPr>
              <a:t>Высокая </a:t>
            </a:r>
            <a:r>
              <a:rPr lang="ru-RU" dirty="0" smtClean="0">
                <a:solidFill>
                  <a:srgbClr val="002060"/>
                </a:solidFill>
              </a:rPr>
              <a:t>относительная влажность (ОВ) </a:t>
            </a:r>
            <a:r>
              <a:rPr lang="ru-RU" dirty="0">
                <a:solidFill>
                  <a:srgbClr val="002060"/>
                </a:solidFill>
              </a:rPr>
              <a:t>вызывает повышение ощущаемой птицей температуры, в то же время низкая ОВ снижает ощущаемую температуру. </a:t>
            </a:r>
            <a:r>
              <a:rPr lang="ru-RU" dirty="0" smtClean="0">
                <a:solidFill>
                  <a:srgbClr val="002060"/>
                </a:solidFill>
              </a:rPr>
              <a:t>Оптимальная относительная влажность </a:t>
            </a:r>
            <a:r>
              <a:rPr lang="ru-RU" dirty="0">
                <a:solidFill>
                  <a:srgbClr val="002060"/>
                </a:solidFill>
              </a:rPr>
              <a:t>60-70%.</a:t>
            </a:r>
          </a:p>
          <a:p>
            <a:pPr algn="just"/>
            <a:r>
              <a:rPr lang="ru-RU" dirty="0">
                <a:solidFill>
                  <a:srgbClr val="002060"/>
                </a:solidFill>
              </a:rPr>
              <a:t>В </a:t>
            </a:r>
            <a:r>
              <a:rPr lang="ru-RU" dirty="0" smtClean="0">
                <a:solidFill>
                  <a:srgbClr val="002060"/>
                </a:solidFill>
              </a:rPr>
              <a:t>таблице на следующем слайде </a:t>
            </a:r>
            <a:r>
              <a:rPr lang="ru-RU" dirty="0">
                <a:solidFill>
                  <a:srgbClr val="002060"/>
                </a:solidFill>
              </a:rPr>
              <a:t>даны показатели </a:t>
            </a:r>
            <a:r>
              <a:rPr lang="ru-RU" dirty="0" smtClean="0">
                <a:solidFill>
                  <a:srgbClr val="002060"/>
                </a:solidFill>
              </a:rPr>
              <a:t>температуры, </a:t>
            </a:r>
            <a:r>
              <a:rPr lang="ru-RU" dirty="0">
                <a:solidFill>
                  <a:srgbClr val="002060"/>
                </a:solidFill>
              </a:rPr>
              <a:t>необходимые для обеспечения оптимальной для птицы </a:t>
            </a:r>
            <a:r>
              <a:rPr lang="ru-RU" dirty="0" smtClean="0">
                <a:solidFill>
                  <a:srgbClr val="002060"/>
                </a:solidFill>
              </a:rPr>
              <a:t>ощущаемой температуры </a:t>
            </a:r>
            <a:r>
              <a:rPr lang="ru-RU" dirty="0">
                <a:solidFill>
                  <a:srgbClr val="002060"/>
                </a:solidFill>
              </a:rPr>
              <a:t>при различных уровнях </a:t>
            </a:r>
            <a:r>
              <a:rPr lang="ru-RU" dirty="0" smtClean="0">
                <a:solidFill>
                  <a:srgbClr val="002060"/>
                </a:solidFill>
              </a:rPr>
              <a:t>относительной влажности. Эти данные могут </a:t>
            </a:r>
            <a:r>
              <a:rPr lang="ru-RU" dirty="0">
                <a:solidFill>
                  <a:srgbClr val="002060"/>
                </a:solidFill>
              </a:rPr>
              <a:t>быть использованы в ситуациях, когда ОВ отличается от оптимального уровня (60-70%).</a:t>
            </a:r>
          </a:p>
        </p:txBody>
      </p:sp>
    </p:spTree>
    <p:extLst>
      <p:ext uri="{BB962C8B-B14F-4D97-AF65-F5344CB8AC3E}">
        <p14:creationId xmlns:p14="http://schemas.microsoft.com/office/powerpoint/2010/main" val="2070930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rotWithShape="1">
          <a:blip r:embed="rId2"/>
          <a:srcRect t="22982"/>
          <a:stretch/>
        </p:blipFill>
        <p:spPr>
          <a:xfrm>
            <a:off x="611560" y="2060848"/>
            <a:ext cx="8064896" cy="4392487"/>
          </a:xfrm>
          <a:prstGeom prst="rect">
            <a:avLst/>
          </a:prstGeom>
        </p:spPr>
      </p:pic>
      <p:sp>
        <p:nvSpPr>
          <p:cNvPr id="3" name="Прямоугольник 2"/>
          <p:cNvSpPr/>
          <p:nvPr/>
        </p:nvSpPr>
        <p:spPr>
          <a:xfrm>
            <a:off x="138608" y="404664"/>
            <a:ext cx="9010800" cy="1200329"/>
          </a:xfrm>
          <a:prstGeom prst="rect">
            <a:avLst/>
          </a:prstGeom>
        </p:spPr>
        <p:txBody>
          <a:bodyPr wrap="none">
            <a:spAutoFit/>
          </a:bodyPr>
          <a:lstStyle/>
          <a:p>
            <a:pPr algn="ctr"/>
            <a:r>
              <a:rPr lang="ru-RU" sz="2400" b="1" dirty="0" smtClean="0">
                <a:solidFill>
                  <a:srgbClr val="7030A0"/>
                </a:solidFill>
              </a:rPr>
              <a:t>Температура необходимая для достижения </a:t>
            </a:r>
          </a:p>
          <a:p>
            <a:pPr algn="ctr"/>
            <a:r>
              <a:rPr lang="ru-RU" sz="2400" b="1" dirty="0" smtClean="0">
                <a:solidFill>
                  <a:srgbClr val="7030A0"/>
                </a:solidFill>
              </a:rPr>
              <a:t>в здании оптимальной ощущаемой температуры </a:t>
            </a:r>
          </a:p>
          <a:p>
            <a:pPr algn="ctr"/>
            <a:r>
              <a:rPr lang="ru-RU" sz="2400" b="1" dirty="0" smtClean="0">
                <a:solidFill>
                  <a:srgbClr val="7030A0"/>
                </a:solidFill>
              </a:rPr>
              <a:t>при различных показаниях относительной влажности (ОВ)</a:t>
            </a:r>
            <a:endParaRPr lang="ru-RU" sz="2400" b="1" dirty="0">
              <a:solidFill>
                <a:srgbClr val="7030A0"/>
              </a:solidFill>
            </a:endParaRPr>
          </a:p>
        </p:txBody>
      </p:sp>
    </p:spTree>
    <p:extLst>
      <p:ext uri="{BB962C8B-B14F-4D97-AF65-F5344CB8AC3E}">
        <p14:creationId xmlns:p14="http://schemas.microsoft.com/office/powerpoint/2010/main" val="1994230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58847"/>
            <a:ext cx="8424936" cy="2031325"/>
          </a:xfrm>
          <a:prstGeom prst="rect">
            <a:avLst/>
          </a:prstGeom>
        </p:spPr>
        <p:txBody>
          <a:bodyPr wrap="square">
            <a:spAutoFit/>
          </a:bodyPr>
          <a:lstStyle/>
          <a:p>
            <a:pPr algn="just"/>
            <a:r>
              <a:rPr lang="ru-RU" dirty="0" smtClean="0">
                <a:solidFill>
                  <a:srgbClr val="002060"/>
                </a:solidFill>
              </a:rPr>
              <a:t>Необходимо следить за поведением </a:t>
            </a:r>
            <a:r>
              <a:rPr lang="ru-RU" dirty="0">
                <a:solidFill>
                  <a:srgbClr val="002060"/>
                </a:solidFill>
              </a:rPr>
              <a:t>цыплят, чтобы убедиться в том, что </a:t>
            </a:r>
            <a:r>
              <a:rPr lang="ru-RU" dirty="0" smtClean="0">
                <a:solidFill>
                  <a:srgbClr val="002060"/>
                </a:solidFill>
              </a:rPr>
              <a:t>ощущаемая ими </a:t>
            </a:r>
            <a:r>
              <a:rPr lang="ru-RU" dirty="0">
                <a:solidFill>
                  <a:srgbClr val="002060"/>
                </a:solidFill>
              </a:rPr>
              <a:t>температура соответствует их зоне комфорта. </a:t>
            </a:r>
            <a:r>
              <a:rPr lang="ru-RU" dirty="0" smtClean="0">
                <a:solidFill>
                  <a:srgbClr val="002060"/>
                </a:solidFill>
              </a:rPr>
              <a:t>П</a:t>
            </a:r>
            <a:r>
              <a:rPr lang="ru-RU" b="1" dirty="0" smtClean="0">
                <a:solidFill>
                  <a:srgbClr val="002060"/>
                </a:solidFill>
              </a:rPr>
              <a:t>овышенный </a:t>
            </a:r>
            <a:r>
              <a:rPr lang="ru-RU" b="1" dirty="0">
                <a:solidFill>
                  <a:srgbClr val="002060"/>
                </a:solidFill>
              </a:rPr>
              <a:t>шум цыплят указывает </a:t>
            </a:r>
            <a:r>
              <a:rPr lang="ru-RU" b="1" dirty="0" smtClean="0">
                <a:solidFill>
                  <a:srgbClr val="002060"/>
                </a:solidFill>
              </a:rPr>
              <a:t>на некомфортную </a:t>
            </a:r>
            <a:r>
              <a:rPr lang="ru-RU" b="1" dirty="0">
                <a:solidFill>
                  <a:srgbClr val="002060"/>
                </a:solidFill>
              </a:rPr>
              <a:t>температуру в </a:t>
            </a:r>
            <a:r>
              <a:rPr lang="ru-RU" b="1" dirty="0" smtClean="0">
                <a:solidFill>
                  <a:srgbClr val="002060"/>
                </a:solidFill>
              </a:rPr>
              <a:t>птичнике.</a:t>
            </a:r>
            <a:endParaRPr lang="ru-RU" dirty="0" smtClean="0">
              <a:solidFill>
                <a:srgbClr val="002060"/>
              </a:solidFill>
            </a:endParaRPr>
          </a:p>
          <a:p>
            <a:pPr algn="just"/>
            <a:r>
              <a:rPr lang="ru-RU" b="1" dirty="0" smtClean="0">
                <a:solidFill>
                  <a:srgbClr val="002060"/>
                </a:solidFill>
              </a:rPr>
              <a:t>Если </a:t>
            </a:r>
            <a:r>
              <a:rPr lang="ru-RU" b="1" dirty="0">
                <a:solidFill>
                  <a:srgbClr val="002060"/>
                </a:solidFill>
              </a:rPr>
              <a:t>на брудерномом этапе выращивания </a:t>
            </a:r>
            <a:r>
              <a:rPr lang="ru-RU" b="1" dirty="0" smtClean="0">
                <a:solidFill>
                  <a:srgbClr val="002060"/>
                </a:solidFill>
              </a:rPr>
              <a:t>цыплят уровень </a:t>
            </a:r>
            <a:r>
              <a:rPr lang="ru-RU" b="1" dirty="0">
                <a:solidFill>
                  <a:srgbClr val="002060"/>
                </a:solidFill>
              </a:rPr>
              <a:t>ОВ в птичнике опуститься ниже 50%, </a:t>
            </a:r>
            <a:r>
              <a:rPr lang="ru-RU" b="1" dirty="0" smtClean="0">
                <a:solidFill>
                  <a:srgbClr val="002060"/>
                </a:solidFill>
              </a:rPr>
              <a:t>то необходимо </a:t>
            </a:r>
            <a:r>
              <a:rPr lang="ru-RU" b="1" dirty="0">
                <a:solidFill>
                  <a:srgbClr val="002060"/>
                </a:solidFill>
              </a:rPr>
              <a:t>принять меры для её повышения</a:t>
            </a:r>
            <a:r>
              <a:rPr lang="ru-RU" b="1" dirty="0" smtClean="0">
                <a:solidFill>
                  <a:srgbClr val="002060"/>
                </a:solidFill>
              </a:rPr>
              <a:t>, чтобы </a:t>
            </a:r>
            <a:r>
              <a:rPr lang="ru-RU" b="1" dirty="0">
                <a:solidFill>
                  <a:srgbClr val="002060"/>
                </a:solidFill>
              </a:rPr>
              <a:t>защитить цыплят от </a:t>
            </a:r>
            <a:r>
              <a:rPr lang="ru-RU" b="1" dirty="0" smtClean="0">
                <a:solidFill>
                  <a:srgbClr val="002060"/>
                </a:solidFill>
              </a:rPr>
              <a:t>дегидратации</a:t>
            </a:r>
            <a:endParaRPr lang="ru-RU" dirty="0">
              <a:solidFill>
                <a:srgbClr val="002060"/>
              </a:solidFill>
            </a:endParaRPr>
          </a:p>
        </p:txBody>
      </p:sp>
      <p:pic>
        <p:nvPicPr>
          <p:cNvPr id="3" name="Рисунок 2"/>
          <p:cNvPicPr/>
          <p:nvPr/>
        </p:nvPicPr>
        <p:blipFill rotWithShape="1">
          <a:blip r:embed="rId2"/>
          <a:srcRect t="10526"/>
          <a:stretch/>
        </p:blipFill>
        <p:spPr>
          <a:xfrm>
            <a:off x="395536" y="2090172"/>
            <a:ext cx="4362450" cy="4533920"/>
          </a:xfrm>
          <a:prstGeom prst="rect">
            <a:avLst/>
          </a:prstGeom>
        </p:spPr>
      </p:pic>
      <p:sp>
        <p:nvSpPr>
          <p:cNvPr id="4" name="Прямоугольник 3"/>
          <p:cNvSpPr/>
          <p:nvPr/>
        </p:nvSpPr>
        <p:spPr>
          <a:xfrm>
            <a:off x="4730532" y="3558152"/>
            <a:ext cx="4368504" cy="830997"/>
          </a:xfrm>
          <a:prstGeom prst="rect">
            <a:avLst/>
          </a:prstGeom>
        </p:spPr>
        <p:txBody>
          <a:bodyPr wrap="none">
            <a:spAutoFit/>
          </a:bodyPr>
          <a:lstStyle/>
          <a:p>
            <a:r>
              <a:rPr lang="ru-RU" sz="2400" b="1" dirty="0" smtClean="0">
                <a:solidFill>
                  <a:schemeClr val="accent6">
                    <a:lumMod val="75000"/>
                  </a:schemeClr>
                </a:solidFill>
              </a:rPr>
              <a:t>Возможное распределение </a:t>
            </a:r>
          </a:p>
          <a:p>
            <a:r>
              <a:rPr lang="ru-RU" sz="2400" b="1" dirty="0" smtClean="0">
                <a:solidFill>
                  <a:schemeClr val="accent6">
                    <a:lumMod val="75000"/>
                  </a:schemeClr>
                </a:solidFill>
              </a:rPr>
              <a:t>цыплят под брудером</a:t>
            </a:r>
            <a:endParaRPr lang="ru-RU" sz="2400" b="1" dirty="0">
              <a:solidFill>
                <a:schemeClr val="accent6">
                  <a:lumMod val="75000"/>
                </a:schemeClr>
              </a:solidFill>
            </a:endParaRPr>
          </a:p>
        </p:txBody>
      </p:sp>
    </p:spTree>
    <p:extLst>
      <p:ext uri="{BB962C8B-B14F-4D97-AF65-F5344CB8AC3E}">
        <p14:creationId xmlns:p14="http://schemas.microsoft.com/office/powerpoint/2010/main" val="3075039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764704"/>
            <a:ext cx="8208912" cy="5355312"/>
          </a:xfrm>
          <a:prstGeom prst="rect">
            <a:avLst/>
          </a:prstGeom>
        </p:spPr>
        <p:txBody>
          <a:bodyPr wrap="square">
            <a:spAutoFit/>
          </a:bodyPr>
          <a:lstStyle/>
          <a:p>
            <a:pPr algn="just"/>
            <a:r>
              <a:rPr lang="ru-RU" dirty="0">
                <a:solidFill>
                  <a:srgbClr val="002060"/>
                </a:solidFill>
              </a:rPr>
              <a:t>Относительная влажность (ОВ) в выводном шкафу в конце инкубационного периода значительно повышается (примерно до 80%). В птичниках с обогревом всего здания, особенно при использовании ниппельных поилок, уровень ОВ может упасть до 25%. В птичниках, имеющих ≪точечные≫ брудеры, (в которых влага вырабатывается в качестве побочного продукта горения) и поилки колокольного типа с открытой поверхностью воды, уровень ОВ намного выше и обычно превышает 50</a:t>
            </a:r>
            <a:r>
              <a:rPr lang="ru-RU" dirty="0" smtClean="0">
                <a:solidFill>
                  <a:srgbClr val="002060"/>
                </a:solidFill>
              </a:rPr>
              <a:t>%.</a:t>
            </a:r>
          </a:p>
          <a:p>
            <a:pPr algn="just"/>
            <a:r>
              <a:rPr lang="ru-RU" dirty="0" smtClean="0">
                <a:solidFill>
                  <a:srgbClr val="002060"/>
                </a:solidFill>
              </a:rPr>
              <a:t> </a:t>
            </a:r>
            <a:r>
              <a:rPr lang="ru-RU" dirty="0">
                <a:solidFill>
                  <a:srgbClr val="002060"/>
                </a:solidFill>
              </a:rPr>
              <a:t>Для уменьшения шока, связанного с переводом цыплят из инкубатора в птичник, уровень ОВ в течение первых трех дней должен составлять около 70%. Уровень ОВ внутри птичника необходимо проверять ежедневно. </a:t>
            </a:r>
            <a:endParaRPr lang="ru-RU" dirty="0" smtClean="0">
              <a:solidFill>
                <a:srgbClr val="002060"/>
              </a:solidFill>
            </a:endParaRPr>
          </a:p>
          <a:p>
            <a:pPr algn="just"/>
            <a:r>
              <a:rPr lang="ru-RU" dirty="0" smtClean="0">
                <a:solidFill>
                  <a:srgbClr val="002060"/>
                </a:solidFill>
              </a:rPr>
              <a:t>Если </a:t>
            </a:r>
            <a:r>
              <a:rPr lang="ru-RU" dirty="0">
                <a:solidFill>
                  <a:srgbClr val="002060"/>
                </a:solidFill>
              </a:rPr>
              <a:t>в течение первой недели уровень относительной влажности упадёт ниже 50%, то </a:t>
            </a:r>
            <a:r>
              <a:rPr lang="ru-RU" dirty="0" smtClean="0">
                <a:solidFill>
                  <a:srgbClr val="002060"/>
                </a:solidFill>
              </a:rPr>
              <a:t>это может </a:t>
            </a:r>
            <a:r>
              <a:rPr lang="ru-RU" dirty="0">
                <a:solidFill>
                  <a:srgbClr val="002060"/>
                </a:solidFill>
              </a:rPr>
              <a:t>вызвать дегидратацию цыплят, что в дальнейшем отрицательно скажется на производственных показателях. В таких случаях следует принять меры для повышения влажности в птичнике. </a:t>
            </a:r>
            <a:endParaRPr lang="ru-RU" dirty="0" smtClean="0">
              <a:solidFill>
                <a:srgbClr val="002060"/>
              </a:solidFill>
            </a:endParaRPr>
          </a:p>
          <a:p>
            <a:pPr algn="just"/>
            <a:r>
              <a:rPr lang="ru-RU" dirty="0" smtClean="0">
                <a:solidFill>
                  <a:srgbClr val="002060"/>
                </a:solidFill>
              </a:rPr>
              <a:t>Для </a:t>
            </a:r>
            <a:r>
              <a:rPr lang="ru-RU" dirty="0">
                <a:solidFill>
                  <a:srgbClr val="002060"/>
                </a:solidFill>
              </a:rPr>
              <a:t>повышения ОВ возможно использование различных методов от аэрозольных распылителей (туманообразователей), предназначенных для охлаждения помещений в жаркую погоду, до использования свободного испарения из открытых ёмкостей с водой. </a:t>
            </a:r>
            <a:endParaRPr lang="ru-RU" dirty="0">
              <a:solidFill>
                <a:srgbClr val="002060"/>
              </a:solidFill>
            </a:endParaRPr>
          </a:p>
        </p:txBody>
      </p:sp>
    </p:spTree>
    <p:extLst>
      <p:ext uri="{BB962C8B-B14F-4D97-AF65-F5344CB8AC3E}">
        <p14:creationId xmlns:p14="http://schemas.microsoft.com/office/powerpoint/2010/main" val="3148856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476671"/>
            <a:ext cx="7928774" cy="461665"/>
          </a:xfrm>
          <a:prstGeom prst="rect">
            <a:avLst/>
          </a:prstGeom>
        </p:spPr>
        <p:txBody>
          <a:bodyPr wrap="none">
            <a:spAutoFit/>
          </a:bodyPr>
          <a:lstStyle/>
          <a:p>
            <a:r>
              <a:rPr lang="ru-RU" sz="2400" b="1" dirty="0" smtClean="0">
                <a:solidFill>
                  <a:srgbClr val="002060"/>
                </a:solidFill>
              </a:rPr>
              <a:t>Приборы для измерения температуры и влажности</a:t>
            </a:r>
            <a:endParaRPr lang="ru-RU" sz="2400" b="1" dirty="0">
              <a:solidFill>
                <a:srgbClr val="002060"/>
              </a:solidFill>
            </a:endParaRPr>
          </a:p>
        </p:txBody>
      </p:sp>
      <p:sp>
        <p:nvSpPr>
          <p:cNvPr id="5" name="Прямоугольник 4"/>
          <p:cNvSpPr/>
          <p:nvPr/>
        </p:nvSpPr>
        <p:spPr>
          <a:xfrm>
            <a:off x="3059832" y="1988840"/>
            <a:ext cx="5480502" cy="3139321"/>
          </a:xfrm>
          <a:prstGeom prst="rect">
            <a:avLst/>
          </a:prstGeom>
        </p:spPr>
        <p:txBody>
          <a:bodyPr wrap="square">
            <a:spAutoFit/>
          </a:bodyPr>
          <a:lstStyle/>
          <a:p>
            <a:r>
              <a:rPr lang="ru-RU" u="sng" dirty="0">
                <a:solidFill>
                  <a:srgbClr val="002060"/>
                </a:solidFill>
              </a:rPr>
              <a:t>ПСИХРОМЕТРОМ</a:t>
            </a:r>
            <a:r>
              <a:rPr lang="ru-RU" dirty="0">
                <a:solidFill>
                  <a:srgbClr val="002060"/>
                </a:solidFill>
              </a:rPr>
              <a:t> непосредственно определяются только показания «сухого» и «влажного» термометров или психрометрическая разность в исследуемом воздухе.</a:t>
            </a:r>
          </a:p>
          <a:p>
            <a:r>
              <a:rPr lang="ru-RU" dirty="0" smtClean="0">
                <a:solidFill>
                  <a:srgbClr val="002060"/>
                </a:solidFill>
              </a:rPr>
              <a:t>Значение </a:t>
            </a:r>
            <a:r>
              <a:rPr lang="ru-RU" dirty="0">
                <a:solidFill>
                  <a:srgbClr val="002060"/>
                </a:solidFill>
              </a:rPr>
              <a:t>всех гигрометрических величин по этому прибору берутся из таблиц или рассчитываются по формулам. </a:t>
            </a:r>
            <a:endParaRPr lang="ru-RU" dirty="0" smtClean="0">
              <a:solidFill>
                <a:srgbClr val="002060"/>
              </a:solidFill>
            </a:endParaRPr>
          </a:p>
          <a:p>
            <a:r>
              <a:rPr lang="ru-RU" dirty="0" smtClean="0">
                <a:solidFill>
                  <a:srgbClr val="002060"/>
                </a:solidFill>
              </a:rPr>
              <a:t>Определение </a:t>
            </a:r>
            <a:r>
              <a:rPr lang="ru-RU" dirty="0">
                <a:solidFill>
                  <a:srgbClr val="002060"/>
                </a:solidFill>
              </a:rPr>
              <a:t>влажности воздуха этим прибором основано на охлаждении «влажного» термометра в зависимости от величины испарения с него влаги. </a:t>
            </a:r>
            <a:endParaRPr lang="ru-RU" dirty="0">
              <a:solidFill>
                <a:srgbClr val="002060"/>
              </a:solidFill>
            </a:endParaRPr>
          </a:p>
        </p:txBody>
      </p:sp>
      <p:pic>
        <p:nvPicPr>
          <p:cNvPr id="7173" name="Picture 5" descr="C:\Users\Админ\Desktop\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682" y="1062950"/>
            <a:ext cx="2343150" cy="499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032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95536" y="260648"/>
            <a:ext cx="8208912" cy="646331"/>
          </a:xfrm>
          <a:prstGeom prst="rect">
            <a:avLst/>
          </a:prstGeom>
        </p:spPr>
        <p:txBody>
          <a:bodyPr wrap="square">
            <a:spAutoFit/>
          </a:bodyPr>
          <a:lstStyle/>
          <a:p>
            <a:pPr algn="ctr"/>
            <a:r>
              <a:rPr lang="ru-RU" dirty="0">
                <a:solidFill>
                  <a:srgbClr val="002060"/>
                </a:solidFill>
              </a:rPr>
              <a:t>Психрометрическая таблица для температур от </a:t>
            </a:r>
            <a:r>
              <a:rPr lang="ru-RU" dirty="0" smtClean="0">
                <a:solidFill>
                  <a:srgbClr val="002060"/>
                </a:solidFill>
              </a:rPr>
              <a:t>12 </a:t>
            </a:r>
            <a:r>
              <a:rPr lang="ru-RU" dirty="0">
                <a:solidFill>
                  <a:srgbClr val="002060"/>
                </a:solidFill>
              </a:rPr>
              <a:t>до +25°С </a:t>
            </a:r>
          </a:p>
          <a:p>
            <a:pPr algn="ctr"/>
            <a:r>
              <a:rPr lang="ru-RU" dirty="0">
                <a:solidFill>
                  <a:srgbClr val="002060"/>
                </a:solidFill>
              </a:rPr>
              <a:t>по </a:t>
            </a:r>
            <a:r>
              <a:rPr lang="ru-RU" dirty="0" smtClean="0">
                <a:solidFill>
                  <a:srgbClr val="002060"/>
                </a:solidFill>
              </a:rPr>
              <a:t>«сухому» </a:t>
            </a:r>
            <a:r>
              <a:rPr lang="ru-RU" dirty="0">
                <a:solidFill>
                  <a:srgbClr val="002060"/>
                </a:solidFill>
              </a:rPr>
              <a:t>термометру</a:t>
            </a:r>
            <a:endParaRPr lang="ru-RU" dirty="0">
              <a:solidFill>
                <a:srgbClr val="002060"/>
              </a:solidFill>
            </a:endParaRPr>
          </a:p>
        </p:txBody>
      </p:sp>
      <p:pic>
        <p:nvPicPr>
          <p:cNvPr id="8193" name="Picture 1" descr="C:\Users\Админ\Desktop\c44184f7eb74869689520d6c2b302695.jpg"/>
          <p:cNvPicPr>
            <a:picLocks noChangeAspect="1" noChangeArrowheads="1"/>
          </p:cNvPicPr>
          <p:nvPr/>
        </p:nvPicPr>
        <p:blipFill rotWithShape="1">
          <a:blip r:embed="rId2">
            <a:extLst>
              <a:ext uri="{28A0092B-C50C-407E-A947-70E740481C1C}">
                <a14:useLocalDpi xmlns:a14="http://schemas.microsoft.com/office/drawing/2010/main" val="0"/>
              </a:ext>
            </a:extLst>
          </a:blip>
          <a:srcRect l="4326" t="19167" r="3875" b="6166"/>
          <a:stretch/>
        </p:blipFill>
        <p:spPr bwMode="auto">
          <a:xfrm>
            <a:off x="395536" y="1314450"/>
            <a:ext cx="8394134" cy="512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842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descr="C:\Users\Админ\Desktop\img-0066.cce5e3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916832"/>
            <a:ext cx="5146541" cy="385990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95536" y="188640"/>
            <a:ext cx="8280920" cy="646331"/>
          </a:xfrm>
          <a:prstGeom prst="rect">
            <a:avLst/>
          </a:prstGeom>
        </p:spPr>
        <p:txBody>
          <a:bodyPr wrap="square">
            <a:spAutoFit/>
          </a:bodyPr>
          <a:lstStyle/>
          <a:p>
            <a:pPr algn="ctr"/>
            <a:r>
              <a:rPr lang="ru-RU" b="1" dirty="0" err="1">
                <a:solidFill>
                  <a:srgbClr val="002060"/>
                </a:solidFill>
              </a:rPr>
              <a:t>Метеометры</a:t>
            </a:r>
            <a:r>
              <a:rPr lang="ru-RU" b="1" dirty="0">
                <a:solidFill>
                  <a:srgbClr val="002060"/>
                </a:solidFill>
              </a:rPr>
              <a:t> МЭС-200А и </a:t>
            </a:r>
            <a:r>
              <a:rPr lang="ru-RU" b="1" dirty="0" err="1">
                <a:solidFill>
                  <a:srgbClr val="002060"/>
                </a:solidFill>
              </a:rPr>
              <a:t>Метеоскоп</a:t>
            </a:r>
            <a:r>
              <a:rPr lang="ru-RU" b="1" dirty="0">
                <a:solidFill>
                  <a:srgbClr val="002060"/>
                </a:solidFill>
              </a:rPr>
              <a:t>-М. </a:t>
            </a:r>
            <a:r>
              <a:rPr lang="ru-RU" b="1" dirty="0" err="1">
                <a:solidFill>
                  <a:srgbClr val="002060"/>
                </a:solidFill>
              </a:rPr>
              <a:t>Метеометр</a:t>
            </a:r>
            <a:r>
              <a:rPr lang="ru-RU" b="1" dirty="0">
                <a:solidFill>
                  <a:srgbClr val="002060"/>
                </a:solidFill>
              </a:rPr>
              <a:t> - прибор для контроля и мониторинга параметров климата </a:t>
            </a:r>
            <a:endParaRPr lang="ru-RU" b="1" dirty="0">
              <a:solidFill>
                <a:srgbClr val="002060"/>
              </a:solidFill>
            </a:endParaRPr>
          </a:p>
        </p:txBody>
      </p:sp>
      <p:pic>
        <p:nvPicPr>
          <p:cNvPr id="10242" name="Picture 2" descr="C:\Users\Админ\Desktop\p55515169.pic03-850x85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556792"/>
            <a:ext cx="3816069" cy="3816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302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332656"/>
            <a:ext cx="2952328" cy="1015663"/>
          </a:xfrm>
          <a:prstGeom prst="rect">
            <a:avLst/>
          </a:prstGeom>
        </p:spPr>
        <p:txBody>
          <a:bodyPr wrap="square">
            <a:spAutoFit/>
          </a:bodyPr>
          <a:lstStyle/>
          <a:p>
            <a:pPr algn="ctr"/>
            <a:r>
              <a:rPr lang="ru-RU" sz="2000" b="1" dirty="0" err="1">
                <a:solidFill>
                  <a:srgbClr val="002060"/>
                </a:solidFill>
              </a:rPr>
              <a:t>Люксметр+Термоанемометр+Гигрометр</a:t>
            </a:r>
            <a:r>
              <a:rPr lang="ru-RU" sz="2000" b="1" dirty="0">
                <a:solidFill>
                  <a:srgbClr val="002060"/>
                </a:solidFill>
              </a:rPr>
              <a:t> ТКА ПКМ</a:t>
            </a:r>
          </a:p>
        </p:txBody>
      </p:sp>
      <p:pic>
        <p:nvPicPr>
          <p:cNvPr id="11266" name="Picture 2" descr="C:\Users\Админ\Desktop\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87" y="1412776"/>
            <a:ext cx="3350865" cy="422209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211960" y="332656"/>
            <a:ext cx="4572000" cy="1015663"/>
          </a:xfrm>
          <a:prstGeom prst="rect">
            <a:avLst/>
          </a:prstGeom>
        </p:spPr>
        <p:txBody>
          <a:bodyPr>
            <a:spAutoFit/>
          </a:bodyPr>
          <a:lstStyle/>
          <a:p>
            <a:pPr algn="ctr"/>
            <a:r>
              <a:rPr lang="ru-RU" sz="2000" b="1" dirty="0">
                <a:solidFill>
                  <a:srgbClr val="002060"/>
                </a:solidFill>
              </a:rPr>
              <a:t>Гигрометр цифровой с выносным датчиком - измеритель влажности и температуры.</a:t>
            </a:r>
            <a:r>
              <a:rPr lang="ru-RU" dirty="0"/>
              <a:t> </a:t>
            </a:r>
            <a:endParaRPr lang="ru-RU" dirty="0"/>
          </a:p>
        </p:txBody>
      </p:sp>
      <p:pic>
        <p:nvPicPr>
          <p:cNvPr id="11267" name="Picture 3" descr="C:\Users\Админ\Desktop\200x2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844824"/>
            <a:ext cx="3024336"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911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51520" y="476672"/>
            <a:ext cx="8892480" cy="1631216"/>
          </a:xfrm>
          <a:prstGeom prst="rect">
            <a:avLst/>
          </a:prstGeom>
        </p:spPr>
        <p:txBody>
          <a:bodyPr wrap="square">
            <a:spAutoFit/>
          </a:bodyPr>
          <a:lstStyle/>
          <a:p>
            <a:pPr algn="ctr"/>
            <a:r>
              <a:rPr lang="ru-RU" sz="2800" b="1" dirty="0">
                <a:solidFill>
                  <a:srgbClr val="002060"/>
                </a:solidFill>
              </a:rPr>
              <a:t>Основные гигрометрические показатели:</a:t>
            </a:r>
          </a:p>
          <a:p>
            <a:r>
              <a:rPr lang="ru-RU" b="1" u="sng" dirty="0" smtClean="0">
                <a:solidFill>
                  <a:srgbClr val="7030A0"/>
                </a:solidFill>
              </a:rPr>
              <a:t>Абсолютная </a:t>
            </a:r>
            <a:r>
              <a:rPr lang="ru-RU" b="1" u="sng" dirty="0">
                <a:solidFill>
                  <a:srgbClr val="7030A0"/>
                </a:solidFill>
              </a:rPr>
              <a:t>влажность </a:t>
            </a:r>
            <a:r>
              <a:rPr lang="ru-RU" dirty="0">
                <a:solidFill>
                  <a:srgbClr val="002060"/>
                </a:solidFill>
              </a:rPr>
              <a:t>(е) – фактическое количество водяного пара в г/м</a:t>
            </a:r>
            <a:r>
              <a:rPr lang="ru-RU" baseline="30000" dirty="0">
                <a:solidFill>
                  <a:srgbClr val="002060"/>
                </a:solidFill>
              </a:rPr>
              <a:t>3</a:t>
            </a:r>
            <a:r>
              <a:rPr lang="ru-RU" dirty="0" smtClean="0">
                <a:solidFill>
                  <a:srgbClr val="002060"/>
                </a:solidFill>
              </a:rPr>
              <a:t>.</a:t>
            </a:r>
            <a:endParaRPr lang="ru-RU" dirty="0">
              <a:solidFill>
                <a:srgbClr val="002060"/>
              </a:solidFill>
            </a:endParaRPr>
          </a:p>
          <a:p>
            <a:r>
              <a:rPr lang="ru-RU" b="1" u="sng" dirty="0" smtClean="0">
                <a:solidFill>
                  <a:srgbClr val="7030A0"/>
                </a:solidFill>
              </a:rPr>
              <a:t>Максимальная </a:t>
            </a:r>
            <a:r>
              <a:rPr lang="ru-RU" b="1" u="sng" dirty="0">
                <a:solidFill>
                  <a:srgbClr val="7030A0"/>
                </a:solidFill>
              </a:rPr>
              <a:t>влажность </a:t>
            </a:r>
            <a:r>
              <a:rPr lang="ru-RU" dirty="0">
                <a:solidFill>
                  <a:srgbClr val="002060"/>
                </a:solidFill>
              </a:rPr>
              <a:t>(Е) – предельно возможное количество водяного пара в г/м</a:t>
            </a:r>
            <a:r>
              <a:rPr lang="ru-RU" baseline="30000" dirty="0">
                <a:solidFill>
                  <a:srgbClr val="002060"/>
                </a:solidFill>
              </a:rPr>
              <a:t>3</a:t>
            </a:r>
            <a:r>
              <a:rPr lang="ru-RU" dirty="0">
                <a:solidFill>
                  <a:srgbClr val="002060"/>
                </a:solidFill>
              </a:rPr>
              <a:t> или влагоемкость воздуха при данной температуре.</a:t>
            </a:r>
          </a:p>
          <a:p>
            <a:r>
              <a:rPr lang="ru-RU" b="1" u="sng" dirty="0" smtClean="0">
                <a:solidFill>
                  <a:srgbClr val="7030A0"/>
                </a:solidFill>
              </a:rPr>
              <a:t>Относительная </a:t>
            </a:r>
            <a:r>
              <a:rPr lang="ru-RU" b="1" u="sng" dirty="0">
                <a:solidFill>
                  <a:srgbClr val="7030A0"/>
                </a:solidFill>
              </a:rPr>
              <a:t>влажность </a:t>
            </a:r>
            <a:r>
              <a:rPr lang="ru-RU" dirty="0">
                <a:solidFill>
                  <a:srgbClr val="002060"/>
                </a:solidFill>
              </a:rPr>
              <a:t>(R) – процентное выражение влажности воздуха.</a:t>
            </a:r>
          </a:p>
        </p:txBody>
      </p:sp>
      <p:sp>
        <p:nvSpPr>
          <p:cNvPr id="8"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 name="Объект 8"/>
          <p:cNvGraphicFramePr>
            <a:graphicFrameLocks noChangeAspect="1"/>
          </p:cNvGraphicFramePr>
          <p:nvPr>
            <p:extLst>
              <p:ext uri="{D42A27DB-BD31-4B8C-83A1-F6EECF244321}">
                <p14:modId xmlns:p14="http://schemas.microsoft.com/office/powerpoint/2010/main" val="1767922482"/>
              </p:ext>
            </p:extLst>
          </p:nvPr>
        </p:nvGraphicFramePr>
        <p:xfrm>
          <a:off x="3381018" y="2182382"/>
          <a:ext cx="1224136" cy="646454"/>
        </p:xfrm>
        <a:graphic>
          <a:graphicData uri="http://schemas.openxmlformats.org/presentationml/2006/ole">
            <mc:AlternateContent xmlns:mc="http://schemas.openxmlformats.org/markup-compatibility/2006">
              <mc:Choice xmlns:v="urn:schemas-microsoft-com:vml" Requires="v">
                <p:oleObj spid="_x0000_s6162" r:id="rId3" imgW="850531" imgH="444307" progId="Equation.3">
                  <p:embed/>
                </p:oleObj>
              </mc:Choice>
              <mc:Fallback>
                <p:oleObj r:id="rId3" imgW="850531" imgH="444307"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018" y="2182382"/>
                        <a:ext cx="1224136" cy="646454"/>
                      </a:xfrm>
                      <a:prstGeom prst="rect">
                        <a:avLst/>
                      </a:prstGeom>
                      <a:noFill/>
                    </p:spPr>
                  </p:pic>
                </p:oleObj>
              </mc:Fallback>
            </mc:AlternateContent>
          </a:graphicData>
        </a:graphic>
      </p:graphicFrame>
      <p:sp>
        <p:nvSpPr>
          <p:cNvPr id="10" name="Rectangle 9"/>
          <p:cNvSpPr>
            <a:spLocks noChangeArrowheads="1"/>
          </p:cNvSpPr>
          <p:nvPr/>
        </p:nvSpPr>
        <p:spPr bwMode="auto">
          <a:xfrm>
            <a:off x="0" y="904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Прямоугольник 10"/>
          <p:cNvSpPr/>
          <p:nvPr/>
        </p:nvSpPr>
        <p:spPr>
          <a:xfrm>
            <a:off x="323528" y="2828836"/>
            <a:ext cx="8640960" cy="646331"/>
          </a:xfrm>
          <a:prstGeom prst="rect">
            <a:avLst/>
          </a:prstGeom>
        </p:spPr>
        <p:txBody>
          <a:bodyPr wrap="square">
            <a:spAutoFit/>
          </a:bodyPr>
          <a:lstStyle/>
          <a:p>
            <a:r>
              <a:rPr lang="ru-RU" b="1" u="sng" dirty="0">
                <a:solidFill>
                  <a:srgbClr val="7030A0"/>
                </a:solidFill>
              </a:rPr>
              <a:t>Дефицит насыщения </a:t>
            </a:r>
            <a:r>
              <a:rPr lang="ru-RU" dirty="0">
                <a:solidFill>
                  <a:srgbClr val="002060"/>
                </a:solidFill>
              </a:rPr>
              <a:t>( Д) – разность между максимальной и абсолютной влажностью в г/м</a:t>
            </a:r>
            <a:r>
              <a:rPr lang="ru-RU" baseline="30000" dirty="0">
                <a:solidFill>
                  <a:srgbClr val="002060"/>
                </a:solidFill>
              </a:rPr>
              <a:t>3</a:t>
            </a:r>
            <a:r>
              <a:rPr lang="ru-RU" dirty="0">
                <a:solidFill>
                  <a:srgbClr val="002060"/>
                </a:solidFill>
              </a:rPr>
              <a:t> (Д=Е-е) или в процентах</a:t>
            </a:r>
            <a:endParaRPr lang="ru-RU" dirty="0">
              <a:solidFill>
                <a:srgbClr val="002060"/>
              </a:solidFill>
            </a:endParaRPr>
          </a:p>
        </p:txBody>
      </p:sp>
      <p:sp>
        <p:nvSpPr>
          <p:cNvPr id="1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3" name="Объект 12"/>
          <p:cNvGraphicFramePr>
            <a:graphicFrameLocks noChangeAspect="1"/>
          </p:cNvGraphicFramePr>
          <p:nvPr>
            <p:extLst>
              <p:ext uri="{D42A27DB-BD31-4B8C-83A1-F6EECF244321}">
                <p14:modId xmlns:p14="http://schemas.microsoft.com/office/powerpoint/2010/main" val="53312542"/>
              </p:ext>
            </p:extLst>
          </p:nvPr>
        </p:nvGraphicFramePr>
        <p:xfrm>
          <a:off x="3283596" y="3573016"/>
          <a:ext cx="1576435" cy="635462"/>
        </p:xfrm>
        <a:graphic>
          <a:graphicData uri="http://schemas.openxmlformats.org/presentationml/2006/ole">
            <mc:AlternateContent xmlns:mc="http://schemas.openxmlformats.org/markup-compatibility/2006">
              <mc:Choice xmlns:v="urn:schemas-microsoft-com:vml" Requires="v">
                <p:oleObj spid="_x0000_s6163" r:id="rId5" imgW="1231366" imgH="495085" progId="Equation.3">
                  <p:embed/>
                </p:oleObj>
              </mc:Choice>
              <mc:Fallback>
                <p:oleObj r:id="rId5" imgW="1231366" imgH="495085" progId="Equation.3">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3596" y="3573016"/>
                        <a:ext cx="1576435" cy="635462"/>
                      </a:xfrm>
                      <a:prstGeom prst="rect">
                        <a:avLst/>
                      </a:prstGeom>
                      <a:noFill/>
                    </p:spPr>
                  </p:pic>
                </p:oleObj>
              </mc:Fallback>
            </mc:AlternateContent>
          </a:graphicData>
        </a:graphic>
      </p:graphicFrame>
      <p:sp>
        <p:nvSpPr>
          <p:cNvPr id="14" name="Прямоугольник 13"/>
          <p:cNvSpPr/>
          <p:nvPr/>
        </p:nvSpPr>
        <p:spPr>
          <a:xfrm>
            <a:off x="251520" y="4293096"/>
            <a:ext cx="8712968" cy="646331"/>
          </a:xfrm>
          <a:prstGeom prst="rect">
            <a:avLst/>
          </a:prstGeom>
        </p:spPr>
        <p:txBody>
          <a:bodyPr wrap="square">
            <a:spAutoFit/>
          </a:bodyPr>
          <a:lstStyle/>
          <a:p>
            <a:r>
              <a:rPr lang="ru-RU" b="1" u="sng" dirty="0">
                <a:solidFill>
                  <a:srgbClr val="7030A0"/>
                </a:solidFill>
              </a:rPr>
              <a:t>Точка росы </a:t>
            </a:r>
            <a:r>
              <a:rPr lang="ru-RU" dirty="0">
                <a:solidFill>
                  <a:srgbClr val="002060"/>
                </a:solidFill>
              </a:rPr>
              <a:t>(</a:t>
            </a:r>
            <a:r>
              <a:rPr lang="ru-RU" dirty="0" err="1">
                <a:solidFill>
                  <a:srgbClr val="002060"/>
                </a:solidFill>
              </a:rPr>
              <a:t>t</a:t>
            </a:r>
            <a:r>
              <a:rPr lang="ru-RU" baseline="-25000" dirty="0" err="1">
                <a:solidFill>
                  <a:srgbClr val="002060"/>
                </a:solidFill>
              </a:rPr>
              <a:t>рос</a:t>
            </a:r>
            <a:r>
              <a:rPr lang="ru-RU" dirty="0">
                <a:solidFill>
                  <a:srgbClr val="002060"/>
                </a:solidFill>
              </a:rPr>
              <a:t>) – температура конденсации водяного пара в градусах Цельсия, когда е = Е, R = 100%, Д = 0</a:t>
            </a:r>
            <a:endParaRPr lang="ru-RU" dirty="0">
              <a:solidFill>
                <a:srgbClr val="002060"/>
              </a:solidFill>
            </a:endParaRPr>
          </a:p>
        </p:txBody>
      </p:sp>
      <p:sp>
        <p:nvSpPr>
          <p:cNvPr id="15" name="Прямоугольник 14"/>
          <p:cNvSpPr/>
          <p:nvPr/>
        </p:nvSpPr>
        <p:spPr>
          <a:xfrm>
            <a:off x="323528" y="4939427"/>
            <a:ext cx="8568952" cy="923330"/>
          </a:xfrm>
          <a:prstGeom prst="rect">
            <a:avLst/>
          </a:prstGeom>
        </p:spPr>
        <p:txBody>
          <a:bodyPr wrap="square">
            <a:spAutoFit/>
          </a:bodyPr>
          <a:lstStyle/>
          <a:p>
            <a:r>
              <a:rPr lang="ru-RU" b="1" u="sng" dirty="0">
                <a:solidFill>
                  <a:srgbClr val="7030A0"/>
                </a:solidFill>
              </a:rPr>
              <a:t>Дефицит точки росы </a:t>
            </a:r>
            <a:r>
              <a:rPr lang="ru-RU" dirty="0">
                <a:solidFill>
                  <a:srgbClr val="002060"/>
                </a:solidFill>
              </a:rPr>
              <a:t>( </a:t>
            </a:r>
            <a:r>
              <a:rPr lang="ru-RU" dirty="0" err="1">
                <a:solidFill>
                  <a:srgbClr val="002060"/>
                </a:solidFill>
              </a:rPr>
              <a:t>Д</a:t>
            </a:r>
            <a:r>
              <a:rPr lang="ru-RU" baseline="-25000" dirty="0" err="1">
                <a:solidFill>
                  <a:srgbClr val="002060"/>
                </a:solidFill>
              </a:rPr>
              <a:t>рос</a:t>
            </a:r>
            <a:r>
              <a:rPr lang="ru-RU" dirty="0">
                <a:solidFill>
                  <a:srgbClr val="002060"/>
                </a:solidFill>
              </a:rPr>
              <a:t>) – разность между температурой воздуха и температурой точки росы в градусах Цельсия.  </a:t>
            </a:r>
          </a:p>
          <a:p>
            <a:pPr algn="ctr"/>
            <a:r>
              <a:rPr lang="ru-RU" dirty="0"/>
              <a:t>(</a:t>
            </a:r>
            <a:r>
              <a:rPr lang="ru-RU" dirty="0" err="1"/>
              <a:t>Д</a:t>
            </a:r>
            <a:r>
              <a:rPr lang="ru-RU" baseline="-25000" dirty="0" err="1"/>
              <a:t>рос</a:t>
            </a:r>
            <a:r>
              <a:rPr lang="ru-RU" dirty="0"/>
              <a:t> = t – </a:t>
            </a:r>
            <a:r>
              <a:rPr lang="ru-RU" dirty="0" err="1"/>
              <a:t>t</a:t>
            </a:r>
            <a:r>
              <a:rPr lang="ru-RU" baseline="-25000" dirty="0" err="1"/>
              <a:t>рос</a:t>
            </a:r>
            <a:r>
              <a:rPr lang="ru-RU" dirty="0"/>
              <a:t>)</a:t>
            </a:r>
          </a:p>
        </p:txBody>
      </p:sp>
    </p:spTree>
    <p:extLst>
      <p:ext uri="{BB962C8B-B14F-4D97-AF65-F5344CB8AC3E}">
        <p14:creationId xmlns:p14="http://schemas.microsoft.com/office/powerpoint/2010/main" val="2629452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1028343"/>
            <a:ext cx="7632848" cy="4401205"/>
          </a:xfrm>
          <a:prstGeom prst="rect">
            <a:avLst/>
          </a:prstGeom>
        </p:spPr>
        <p:txBody>
          <a:bodyPr wrap="square">
            <a:spAutoFit/>
          </a:bodyPr>
          <a:lstStyle/>
          <a:p>
            <a:pPr algn="just"/>
            <a:r>
              <a:rPr lang="ru-RU" sz="2000" b="1" u="sng" dirty="0">
                <a:solidFill>
                  <a:srgbClr val="7030A0"/>
                </a:solidFill>
                <a:latin typeface="Arial Black" panose="020B0A04020102020204" pitchFamily="34" charset="0"/>
              </a:rPr>
              <a:t>Зоогигиена</a:t>
            </a:r>
            <a:r>
              <a:rPr lang="ru-RU" sz="2000" dirty="0">
                <a:solidFill>
                  <a:srgbClr val="002060"/>
                </a:solidFill>
                <a:latin typeface="Arial Black" panose="020B0A04020102020204" pitchFamily="34" charset="0"/>
              </a:rPr>
              <a:t> (от зоо и греч. hygieinos — здоровый), </a:t>
            </a:r>
            <a:r>
              <a:rPr lang="ru-RU" sz="2000" dirty="0" smtClean="0">
                <a:solidFill>
                  <a:srgbClr val="002060"/>
                </a:solidFill>
                <a:latin typeface="Arial Black" panose="020B0A04020102020204" pitchFamily="34" charset="0"/>
              </a:rPr>
              <a:t>раздел ветеринарии и зоотехнии, </a:t>
            </a:r>
            <a:r>
              <a:rPr lang="ru-RU" sz="2000" dirty="0">
                <a:solidFill>
                  <a:srgbClr val="002060"/>
                </a:solidFill>
                <a:latin typeface="Arial Black" panose="020B0A04020102020204" pitchFamily="34" charset="0"/>
              </a:rPr>
              <a:t>изучающий влияние условий содержания животных на их здоровье и продуктивность и разрабатывающий меры по сохранению (повышению) их здоровья, продуктивности и половой деятельности.</a:t>
            </a:r>
          </a:p>
          <a:p>
            <a:pPr algn="just"/>
            <a:r>
              <a:rPr lang="ru-RU" sz="2000" dirty="0">
                <a:solidFill>
                  <a:srgbClr val="002060"/>
                </a:solidFill>
                <a:latin typeface="Arial Black" panose="020B0A04020102020204" pitchFamily="34" charset="0"/>
              </a:rPr>
              <a:t> </a:t>
            </a:r>
          </a:p>
          <a:p>
            <a:pPr algn="just"/>
            <a:r>
              <a:rPr lang="ru-RU" sz="2000" b="1" u="sng" dirty="0">
                <a:solidFill>
                  <a:srgbClr val="7030A0"/>
                </a:solidFill>
                <a:latin typeface="Arial Black" panose="020B0A04020102020204" pitchFamily="34" charset="0"/>
              </a:rPr>
              <a:t>Зоогигиена</a:t>
            </a:r>
            <a:r>
              <a:rPr lang="ru-RU" sz="2000" dirty="0">
                <a:solidFill>
                  <a:srgbClr val="002060"/>
                </a:solidFill>
                <a:latin typeface="Arial Black" panose="020B0A04020102020204" pitchFamily="34" charset="0"/>
              </a:rPr>
              <a:t> – </a:t>
            </a:r>
            <a:r>
              <a:rPr lang="ru-RU" sz="2000" b="1" dirty="0">
                <a:solidFill>
                  <a:srgbClr val="002060"/>
                </a:solidFill>
                <a:latin typeface="Arial Black" panose="020B0A04020102020204" pitchFamily="34" charset="0"/>
              </a:rPr>
              <a:t>наука</a:t>
            </a:r>
            <a:r>
              <a:rPr lang="ru-RU" sz="2000" dirty="0">
                <a:solidFill>
                  <a:srgbClr val="002060"/>
                </a:solidFill>
                <a:latin typeface="Arial Black" panose="020B0A04020102020204" pitchFamily="34" charset="0"/>
              </a:rPr>
              <a:t> об охране здоровья животных, изучающая взаимоотношения животного организма с внешней средой и определяющая рациональные условия содержания, ухода, кормления и эксплуатации, при которых животное сохраняет здоровье и проявляет максимальную продуктивность.</a:t>
            </a:r>
          </a:p>
        </p:txBody>
      </p:sp>
    </p:spTree>
    <p:extLst>
      <p:ext uri="{BB962C8B-B14F-4D97-AF65-F5344CB8AC3E}">
        <p14:creationId xmlns:p14="http://schemas.microsoft.com/office/powerpoint/2010/main" val="3969578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32656"/>
            <a:ext cx="8352928" cy="646331"/>
          </a:xfrm>
          <a:prstGeom prst="rect">
            <a:avLst/>
          </a:prstGeom>
        </p:spPr>
        <p:txBody>
          <a:bodyPr wrap="square">
            <a:spAutoFit/>
          </a:bodyPr>
          <a:lstStyle/>
          <a:p>
            <a:pPr algn="ctr"/>
            <a:r>
              <a:rPr lang="ru-RU" dirty="0">
                <a:solidFill>
                  <a:srgbClr val="002060"/>
                </a:solidFill>
              </a:rPr>
              <a:t>Максимальная упругость, (мм рт. ст.) водяных паров, при различных температурах</a:t>
            </a:r>
          </a:p>
        </p:txBody>
      </p:sp>
      <p:graphicFrame>
        <p:nvGraphicFramePr>
          <p:cNvPr id="3" name="Таблица 2"/>
          <p:cNvGraphicFramePr>
            <a:graphicFrameLocks noGrp="1"/>
          </p:cNvGraphicFramePr>
          <p:nvPr>
            <p:extLst>
              <p:ext uri="{D42A27DB-BD31-4B8C-83A1-F6EECF244321}">
                <p14:modId xmlns:p14="http://schemas.microsoft.com/office/powerpoint/2010/main" val="854710722"/>
              </p:ext>
            </p:extLst>
          </p:nvPr>
        </p:nvGraphicFramePr>
        <p:xfrm>
          <a:off x="1403648" y="978987"/>
          <a:ext cx="6887312" cy="5580096"/>
        </p:xfrm>
        <a:graphic>
          <a:graphicData uri="http://schemas.openxmlformats.org/drawingml/2006/table">
            <a:tbl>
              <a:tblPr firstRow="1" firstCol="1" lastRow="1" lastCol="1" bandRow="1" bandCol="1">
                <a:tableStyleId>{C083E6E3-FA7D-4D7B-A595-EF9225AFEA82}</a:tableStyleId>
              </a:tblPr>
              <a:tblGrid>
                <a:gridCol w="1121254"/>
                <a:gridCol w="578534"/>
                <a:gridCol w="578534"/>
                <a:gridCol w="577157"/>
                <a:gridCol w="577157"/>
                <a:gridCol w="577157"/>
                <a:gridCol w="577157"/>
                <a:gridCol w="577157"/>
                <a:gridCol w="577157"/>
                <a:gridCol w="578534"/>
                <a:gridCol w="567514"/>
              </a:tblGrid>
              <a:tr h="243130">
                <a:tc rowSpan="2">
                  <a:txBody>
                    <a:bodyPr/>
                    <a:lstStyle/>
                    <a:p>
                      <a:pPr algn="ctr">
                        <a:spcAft>
                          <a:spcPts val="0"/>
                        </a:spcAft>
                      </a:pPr>
                      <a:r>
                        <a:rPr lang="ru-RU" sz="1100" dirty="0">
                          <a:effectLst/>
                        </a:rPr>
                        <a:t>Температура, °С</a:t>
                      </a:r>
                      <a:endParaRPr lang="ru-RU" sz="1200" dirty="0">
                        <a:effectLst/>
                        <a:latin typeface="Times New Roman"/>
                        <a:ea typeface="Times New Roman"/>
                      </a:endParaRPr>
                    </a:p>
                  </a:txBody>
                  <a:tcPr marL="60906" marR="60906" marT="0" marB="0" anchor="ctr">
                    <a:solidFill>
                      <a:srgbClr val="FFFF00"/>
                    </a:solidFill>
                  </a:tcPr>
                </a:tc>
                <a:tc gridSpan="10">
                  <a:txBody>
                    <a:bodyPr/>
                    <a:lstStyle/>
                    <a:p>
                      <a:pPr indent="457200" algn="ctr">
                        <a:spcAft>
                          <a:spcPts val="0"/>
                        </a:spcAft>
                      </a:pPr>
                      <a:r>
                        <a:rPr lang="ru-RU" sz="1100" dirty="0">
                          <a:effectLst/>
                        </a:rPr>
                        <a:t>Десятые доли градусов</a:t>
                      </a:r>
                      <a:endParaRPr lang="ru-RU" sz="1200" dirty="0">
                        <a:effectLst/>
                        <a:latin typeface="Times New Roman"/>
                        <a:ea typeface="Times New Roman"/>
                      </a:endParaRPr>
                    </a:p>
                  </a:txBody>
                  <a:tcPr marL="60906" marR="60906" marT="0" marB="0" anchor="ctr">
                    <a:solidFill>
                      <a:srgbClr val="FFFF0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13196">
                <a:tc vMerge="1">
                  <a:txBody>
                    <a:bodyPr/>
                    <a:lstStyle/>
                    <a:p>
                      <a:endParaRPr lang="ru-RU"/>
                    </a:p>
                  </a:txBody>
                  <a:tcPr/>
                </a:tc>
                <a:tc>
                  <a:txBody>
                    <a:bodyPr/>
                    <a:lstStyle/>
                    <a:p>
                      <a:pPr algn="ctr">
                        <a:spcAft>
                          <a:spcPts val="0"/>
                        </a:spcAft>
                      </a:pPr>
                      <a:r>
                        <a:rPr lang="ru-RU" sz="1100" dirty="0">
                          <a:effectLst/>
                        </a:rPr>
                        <a:t>0,0</a:t>
                      </a:r>
                      <a:endParaRPr lang="ru-RU" sz="1200" dirty="0">
                        <a:effectLst/>
                        <a:latin typeface="Times New Roman"/>
                        <a:ea typeface="Times New Roman"/>
                      </a:endParaRPr>
                    </a:p>
                  </a:txBody>
                  <a:tcPr marL="60906" marR="60906" marT="0" marB="0" anchor="ctr">
                    <a:solidFill>
                      <a:srgbClr val="FFFF00"/>
                    </a:solidFill>
                  </a:tcPr>
                </a:tc>
                <a:tc>
                  <a:txBody>
                    <a:bodyPr/>
                    <a:lstStyle/>
                    <a:p>
                      <a:pPr algn="ctr">
                        <a:spcAft>
                          <a:spcPts val="0"/>
                        </a:spcAft>
                      </a:pPr>
                      <a:r>
                        <a:rPr lang="ru-RU" sz="1100" dirty="0">
                          <a:effectLst/>
                        </a:rPr>
                        <a:t>0,1</a:t>
                      </a:r>
                      <a:endParaRPr lang="ru-RU" sz="1200" dirty="0">
                        <a:effectLst/>
                        <a:latin typeface="Times New Roman"/>
                        <a:ea typeface="Times New Roman"/>
                      </a:endParaRPr>
                    </a:p>
                  </a:txBody>
                  <a:tcPr marL="60906" marR="60906" marT="0" marB="0" anchor="ctr">
                    <a:solidFill>
                      <a:srgbClr val="FFFF00"/>
                    </a:solidFill>
                  </a:tcPr>
                </a:tc>
                <a:tc>
                  <a:txBody>
                    <a:bodyPr/>
                    <a:lstStyle/>
                    <a:p>
                      <a:pPr algn="ctr">
                        <a:spcAft>
                          <a:spcPts val="0"/>
                        </a:spcAft>
                      </a:pPr>
                      <a:r>
                        <a:rPr lang="ru-RU" sz="1100" dirty="0">
                          <a:effectLst/>
                        </a:rPr>
                        <a:t>0,2</a:t>
                      </a:r>
                      <a:endParaRPr lang="ru-RU" sz="1200" dirty="0">
                        <a:effectLst/>
                        <a:latin typeface="Times New Roman"/>
                        <a:ea typeface="Times New Roman"/>
                      </a:endParaRPr>
                    </a:p>
                  </a:txBody>
                  <a:tcPr marL="60906" marR="60906" marT="0" marB="0" anchor="ctr">
                    <a:solidFill>
                      <a:srgbClr val="FFFF00"/>
                    </a:solidFill>
                  </a:tcPr>
                </a:tc>
                <a:tc>
                  <a:txBody>
                    <a:bodyPr/>
                    <a:lstStyle/>
                    <a:p>
                      <a:pPr algn="ctr">
                        <a:spcAft>
                          <a:spcPts val="0"/>
                        </a:spcAft>
                      </a:pPr>
                      <a:r>
                        <a:rPr lang="ru-RU" sz="1100" dirty="0">
                          <a:effectLst/>
                        </a:rPr>
                        <a:t>0,3</a:t>
                      </a:r>
                      <a:endParaRPr lang="ru-RU" sz="1200" dirty="0">
                        <a:effectLst/>
                        <a:latin typeface="Times New Roman"/>
                        <a:ea typeface="Times New Roman"/>
                      </a:endParaRPr>
                    </a:p>
                  </a:txBody>
                  <a:tcPr marL="60906" marR="60906" marT="0" marB="0" anchor="ctr">
                    <a:solidFill>
                      <a:srgbClr val="FFFF00"/>
                    </a:solidFill>
                  </a:tcPr>
                </a:tc>
                <a:tc>
                  <a:txBody>
                    <a:bodyPr/>
                    <a:lstStyle/>
                    <a:p>
                      <a:pPr algn="ctr">
                        <a:spcAft>
                          <a:spcPts val="0"/>
                        </a:spcAft>
                      </a:pPr>
                      <a:r>
                        <a:rPr lang="ru-RU" sz="1100" dirty="0">
                          <a:effectLst/>
                        </a:rPr>
                        <a:t>0,4</a:t>
                      </a:r>
                      <a:endParaRPr lang="ru-RU" sz="1200" dirty="0">
                        <a:effectLst/>
                        <a:latin typeface="Times New Roman"/>
                        <a:ea typeface="Times New Roman"/>
                      </a:endParaRPr>
                    </a:p>
                  </a:txBody>
                  <a:tcPr marL="60906" marR="60906" marT="0" marB="0" anchor="ctr">
                    <a:solidFill>
                      <a:srgbClr val="FFFF00"/>
                    </a:solidFill>
                  </a:tcPr>
                </a:tc>
                <a:tc>
                  <a:txBody>
                    <a:bodyPr/>
                    <a:lstStyle/>
                    <a:p>
                      <a:pPr algn="ctr">
                        <a:spcAft>
                          <a:spcPts val="0"/>
                        </a:spcAft>
                      </a:pPr>
                      <a:r>
                        <a:rPr lang="ru-RU" sz="1100" dirty="0">
                          <a:effectLst/>
                        </a:rPr>
                        <a:t>0,5</a:t>
                      </a:r>
                      <a:endParaRPr lang="ru-RU" sz="1200" dirty="0">
                        <a:effectLst/>
                        <a:latin typeface="Times New Roman"/>
                        <a:ea typeface="Times New Roman"/>
                      </a:endParaRPr>
                    </a:p>
                  </a:txBody>
                  <a:tcPr marL="60906" marR="60906" marT="0" marB="0" anchor="ctr">
                    <a:solidFill>
                      <a:srgbClr val="FFFF00"/>
                    </a:solidFill>
                  </a:tcPr>
                </a:tc>
                <a:tc>
                  <a:txBody>
                    <a:bodyPr/>
                    <a:lstStyle/>
                    <a:p>
                      <a:pPr algn="ctr">
                        <a:spcAft>
                          <a:spcPts val="0"/>
                        </a:spcAft>
                      </a:pPr>
                      <a:r>
                        <a:rPr lang="ru-RU" sz="1100" dirty="0">
                          <a:effectLst/>
                        </a:rPr>
                        <a:t>0,6</a:t>
                      </a:r>
                      <a:endParaRPr lang="ru-RU" sz="1200" dirty="0">
                        <a:effectLst/>
                        <a:latin typeface="Times New Roman"/>
                        <a:ea typeface="Times New Roman"/>
                      </a:endParaRPr>
                    </a:p>
                  </a:txBody>
                  <a:tcPr marL="60906" marR="60906" marT="0" marB="0" anchor="ctr">
                    <a:solidFill>
                      <a:srgbClr val="FFFF00"/>
                    </a:solidFill>
                  </a:tcPr>
                </a:tc>
                <a:tc>
                  <a:txBody>
                    <a:bodyPr/>
                    <a:lstStyle/>
                    <a:p>
                      <a:pPr algn="ctr">
                        <a:spcAft>
                          <a:spcPts val="0"/>
                        </a:spcAft>
                      </a:pPr>
                      <a:r>
                        <a:rPr lang="ru-RU" sz="1100" dirty="0">
                          <a:effectLst/>
                        </a:rPr>
                        <a:t>0,7</a:t>
                      </a:r>
                      <a:endParaRPr lang="ru-RU" sz="1200" dirty="0">
                        <a:effectLst/>
                        <a:latin typeface="Times New Roman"/>
                        <a:ea typeface="Times New Roman"/>
                      </a:endParaRPr>
                    </a:p>
                  </a:txBody>
                  <a:tcPr marL="60906" marR="60906" marT="0" marB="0" anchor="ctr">
                    <a:solidFill>
                      <a:srgbClr val="FFFF00"/>
                    </a:solidFill>
                  </a:tcPr>
                </a:tc>
                <a:tc>
                  <a:txBody>
                    <a:bodyPr/>
                    <a:lstStyle/>
                    <a:p>
                      <a:pPr algn="ctr">
                        <a:spcAft>
                          <a:spcPts val="0"/>
                        </a:spcAft>
                      </a:pPr>
                      <a:r>
                        <a:rPr lang="ru-RU" sz="1100" dirty="0">
                          <a:effectLst/>
                        </a:rPr>
                        <a:t>0,8</a:t>
                      </a:r>
                      <a:endParaRPr lang="ru-RU" sz="1200" dirty="0">
                        <a:effectLst/>
                        <a:latin typeface="Times New Roman"/>
                        <a:ea typeface="Times New Roman"/>
                      </a:endParaRPr>
                    </a:p>
                  </a:txBody>
                  <a:tcPr marL="60906" marR="60906" marT="0" marB="0" anchor="ctr">
                    <a:solidFill>
                      <a:srgbClr val="FFFF00"/>
                    </a:solidFill>
                  </a:tcPr>
                </a:tc>
                <a:tc>
                  <a:txBody>
                    <a:bodyPr/>
                    <a:lstStyle/>
                    <a:p>
                      <a:pPr algn="ctr">
                        <a:spcAft>
                          <a:spcPts val="0"/>
                        </a:spcAft>
                      </a:pPr>
                      <a:r>
                        <a:rPr lang="ru-RU" sz="1100" dirty="0">
                          <a:effectLst/>
                        </a:rPr>
                        <a:t>0,9</a:t>
                      </a:r>
                      <a:endParaRPr lang="ru-RU" sz="1200" dirty="0">
                        <a:effectLst/>
                        <a:latin typeface="Times New Roman"/>
                        <a:ea typeface="Times New Roman"/>
                      </a:endParaRPr>
                    </a:p>
                  </a:txBody>
                  <a:tcPr marL="60906" marR="60906" marT="0" marB="0" anchor="ctr">
                    <a:solidFill>
                      <a:srgbClr val="FFFF00"/>
                    </a:solidFill>
                  </a:tcPr>
                </a:tc>
              </a:tr>
              <a:tr h="215877">
                <a:tc>
                  <a:txBody>
                    <a:bodyPr/>
                    <a:lstStyle/>
                    <a:p>
                      <a:pPr algn="ctr">
                        <a:spcAft>
                          <a:spcPts val="0"/>
                        </a:spcAft>
                      </a:pPr>
                      <a:r>
                        <a:rPr lang="ru-RU" sz="1100">
                          <a:effectLst/>
                        </a:rPr>
                        <a:t>0</a:t>
                      </a:r>
                      <a:endParaRPr lang="ru-RU" sz="1200">
                        <a:effectLst/>
                        <a:latin typeface="Times New Roman"/>
                        <a:ea typeface="Times New Roman"/>
                      </a:endParaRPr>
                    </a:p>
                  </a:txBody>
                  <a:tcPr marL="60906" marR="60906" marT="0" marB="0" anchor="ctr">
                    <a:solidFill>
                      <a:srgbClr val="FFFF00"/>
                    </a:solidFill>
                  </a:tcPr>
                </a:tc>
                <a:tc>
                  <a:txBody>
                    <a:bodyPr/>
                    <a:lstStyle/>
                    <a:p>
                      <a:pPr algn="ctr">
                        <a:spcAft>
                          <a:spcPts val="0"/>
                        </a:spcAft>
                      </a:pPr>
                      <a:r>
                        <a:rPr lang="ru-RU" sz="1100" b="1" dirty="0">
                          <a:effectLst/>
                        </a:rPr>
                        <a:t>4,60</a:t>
                      </a:r>
                      <a:endParaRPr lang="ru-RU" sz="1200" b="1" dirty="0">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4,63</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4,67</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4,70</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4,73</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4,77</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4,80</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4,84</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4,87</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4,91</a:t>
                      </a:r>
                      <a:endParaRPr lang="ru-RU" sz="1200" b="1">
                        <a:effectLst/>
                        <a:latin typeface="Times New Roman"/>
                        <a:ea typeface="Times New Roman"/>
                      </a:endParaRPr>
                    </a:p>
                  </a:txBody>
                  <a:tcPr marL="60906" marR="60906" marT="0" marB="0" anchor="ctr">
                    <a:solidFill>
                      <a:srgbClr val="00B0F0"/>
                    </a:solidFill>
                  </a:tcPr>
                </a:tc>
              </a:tr>
              <a:tr h="243130">
                <a:tc>
                  <a:txBody>
                    <a:bodyPr/>
                    <a:lstStyle/>
                    <a:p>
                      <a:pPr algn="ctr">
                        <a:spcAft>
                          <a:spcPts val="0"/>
                        </a:spcAft>
                      </a:pPr>
                      <a:r>
                        <a:rPr lang="ru-RU" sz="1100" dirty="0">
                          <a:effectLst/>
                        </a:rPr>
                        <a:t>1</a:t>
                      </a:r>
                      <a:endParaRPr lang="ru-RU" sz="1200" dirty="0">
                        <a:effectLst/>
                        <a:latin typeface="Times New Roman"/>
                        <a:ea typeface="Times New Roman"/>
                      </a:endParaRPr>
                    </a:p>
                  </a:txBody>
                  <a:tcPr marL="60906" marR="60906" marT="0" marB="0" anchor="ctr">
                    <a:solidFill>
                      <a:srgbClr val="FFFF00"/>
                    </a:solidFill>
                  </a:tcPr>
                </a:tc>
                <a:tc>
                  <a:txBody>
                    <a:bodyPr/>
                    <a:lstStyle/>
                    <a:p>
                      <a:pPr algn="ctr">
                        <a:spcAft>
                          <a:spcPts val="0"/>
                        </a:spcAft>
                      </a:pPr>
                      <a:r>
                        <a:rPr lang="ru-RU" sz="1100" b="1">
                          <a:effectLst/>
                        </a:rPr>
                        <a:t>4,94</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4,98</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5,01</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5,05</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5,08</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5,12</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5,16</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5,19</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5,23</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5,27</a:t>
                      </a:r>
                      <a:endParaRPr lang="ru-RU" sz="1200" b="1">
                        <a:effectLst/>
                        <a:latin typeface="Times New Roman"/>
                        <a:ea typeface="Times New Roman"/>
                      </a:endParaRPr>
                    </a:p>
                  </a:txBody>
                  <a:tcPr marL="60906" marR="60906" marT="0" marB="0" anchor="ctr">
                    <a:solidFill>
                      <a:srgbClr val="00B0F0"/>
                    </a:solidFill>
                  </a:tcPr>
                </a:tc>
              </a:tr>
              <a:tr h="243130">
                <a:tc>
                  <a:txBody>
                    <a:bodyPr/>
                    <a:lstStyle/>
                    <a:p>
                      <a:pPr algn="ctr">
                        <a:spcAft>
                          <a:spcPts val="0"/>
                        </a:spcAft>
                      </a:pPr>
                      <a:r>
                        <a:rPr lang="ru-RU" sz="1100" dirty="0">
                          <a:effectLst/>
                        </a:rPr>
                        <a:t>2</a:t>
                      </a:r>
                      <a:endParaRPr lang="ru-RU" sz="1200" dirty="0">
                        <a:effectLst/>
                        <a:latin typeface="Times New Roman"/>
                        <a:ea typeface="Times New Roman"/>
                      </a:endParaRPr>
                    </a:p>
                  </a:txBody>
                  <a:tcPr marL="60906" marR="60906" marT="0" marB="0" anchor="ctr">
                    <a:solidFill>
                      <a:srgbClr val="FFFF00"/>
                    </a:solidFill>
                  </a:tcPr>
                </a:tc>
                <a:tc>
                  <a:txBody>
                    <a:bodyPr/>
                    <a:lstStyle/>
                    <a:p>
                      <a:pPr algn="ctr">
                        <a:spcAft>
                          <a:spcPts val="0"/>
                        </a:spcAft>
                      </a:pPr>
                      <a:r>
                        <a:rPr lang="ru-RU" sz="1100" b="1">
                          <a:effectLst/>
                        </a:rPr>
                        <a:t>5,30</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5,34</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5,38</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5,42</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5,45</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5,49</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5,53</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5,57</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5,61</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5,65</a:t>
                      </a:r>
                      <a:endParaRPr lang="ru-RU" sz="1200" b="1">
                        <a:effectLst/>
                        <a:latin typeface="Times New Roman"/>
                        <a:ea typeface="Times New Roman"/>
                      </a:endParaRPr>
                    </a:p>
                  </a:txBody>
                  <a:tcPr marL="60906" marR="60906" marT="0" marB="0" anchor="ctr">
                    <a:solidFill>
                      <a:srgbClr val="00B0F0"/>
                    </a:solidFill>
                  </a:tcPr>
                </a:tc>
              </a:tr>
              <a:tr h="215877">
                <a:tc>
                  <a:txBody>
                    <a:bodyPr/>
                    <a:lstStyle/>
                    <a:p>
                      <a:pPr algn="ctr">
                        <a:spcAft>
                          <a:spcPts val="0"/>
                        </a:spcAft>
                      </a:pPr>
                      <a:r>
                        <a:rPr lang="ru-RU" sz="1100">
                          <a:effectLst/>
                        </a:rPr>
                        <a:t>3</a:t>
                      </a:r>
                      <a:endParaRPr lang="ru-RU" sz="1200">
                        <a:effectLst/>
                        <a:latin typeface="Times New Roman"/>
                        <a:ea typeface="Times New Roman"/>
                      </a:endParaRPr>
                    </a:p>
                  </a:txBody>
                  <a:tcPr marL="60906" marR="60906" marT="0" marB="0" anchor="ctr">
                    <a:solidFill>
                      <a:srgbClr val="FFFF00"/>
                    </a:solidFill>
                  </a:tcPr>
                </a:tc>
                <a:tc>
                  <a:txBody>
                    <a:bodyPr/>
                    <a:lstStyle/>
                    <a:p>
                      <a:pPr algn="ctr">
                        <a:spcAft>
                          <a:spcPts val="0"/>
                        </a:spcAft>
                      </a:pPr>
                      <a:r>
                        <a:rPr lang="ru-RU" sz="1100" b="1" dirty="0">
                          <a:effectLst/>
                        </a:rPr>
                        <a:t>5,69</a:t>
                      </a:r>
                      <a:endParaRPr lang="ru-RU" sz="1200" b="1" dirty="0">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5,73</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5,77</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5,81</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5,85</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5,89</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5,93</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5,97</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6,01</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6,06</a:t>
                      </a:r>
                      <a:endParaRPr lang="ru-RU" sz="1200" b="1">
                        <a:effectLst/>
                        <a:latin typeface="Times New Roman"/>
                        <a:ea typeface="Times New Roman"/>
                      </a:endParaRPr>
                    </a:p>
                  </a:txBody>
                  <a:tcPr marL="60906" marR="60906" marT="0" marB="0" anchor="ctr">
                    <a:solidFill>
                      <a:srgbClr val="00B0F0"/>
                    </a:solidFill>
                  </a:tcPr>
                </a:tc>
              </a:tr>
              <a:tr h="243130">
                <a:tc>
                  <a:txBody>
                    <a:bodyPr/>
                    <a:lstStyle/>
                    <a:p>
                      <a:pPr algn="ctr">
                        <a:spcAft>
                          <a:spcPts val="0"/>
                        </a:spcAft>
                      </a:pPr>
                      <a:r>
                        <a:rPr lang="ru-RU" sz="1100" dirty="0">
                          <a:effectLst/>
                        </a:rPr>
                        <a:t>4</a:t>
                      </a:r>
                      <a:endParaRPr lang="ru-RU" sz="1200" dirty="0">
                        <a:effectLst/>
                        <a:latin typeface="Times New Roman"/>
                        <a:ea typeface="Times New Roman"/>
                      </a:endParaRPr>
                    </a:p>
                  </a:txBody>
                  <a:tcPr marL="60906" marR="60906" marT="0" marB="0" anchor="ctr">
                    <a:solidFill>
                      <a:srgbClr val="FFFF00"/>
                    </a:solidFill>
                  </a:tcPr>
                </a:tc>
                <a:tc>
                  <a:txBody>
                    <a:bodyPr/>
                    <a:lstStyle/>
                    <a:p>
                      <a:pPr algn="ctr">
                        <a:spcAft>
                          <a:spcPts val="0"/>
                        </a:spcAft>
                      </a:pPr>
                      <a:r>
                        <a:rPr lang="ru-RU" sz="1100" b="1" dirty="0">
                          <a:effectLst/>
                        </a:rPr>
                        <a:t>6,10</a:t>
                      </a:r>
                      <a:endParaRPr lang="ru-RU" sz="1200" b="1" dirty="0">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dirty="0">
                          <a:effectLst/>
                        </a:rPr>
                        <a:t>6,14</a:t>
                      </a:r>
                      <a:endParaRPr lang="ru-RU" sz="1200" b="1" dirty="0">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6,18</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6,23</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6,27</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6,31</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6,36</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6,40</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6,45</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6,49</a:t>
                      </a:r>
                      <a:endParaRPr lang="ru-RU" sz="1200" b="1">
                        <a:effectLst/>
                        <a:latin typeface="Times New Roman"/>
                        <a:ea typeface="Times New Roman"/>
                      </a:endParaRPr>
                    </a:p>
                  </a:txBody>
                  <a:tcPr marL="60906" marR="60906" marT="0" marB="0" anchor="ctr">
                    <a:solidFill>
                      <a:srgbClr val="00B0F0"/>
                    </a:solidFill>
                  </a:tcPr>
                </a:tc>
              </a:tr>
              <a:tr h="243130">
                <a:tc>
                  <a:txBody>
                    <a:bodyPr/>
                    <a:lstStyle/>
                    <a:p>
                      <a:pPr algn="ctr">
                        <a:spcAft>
                          <a:spcPts val="0"/>
                        </a:spcAft>
                      </a:pPr>
                      <a:r>
                        <a:rPr lang="ru-RU" sz="1100" dirty="0">
                          <a:effectLst/>
                        </a:rPr>
                        <a:t>5</a:t>
                      </a:r>
                      <a:endParaRPr lang="ru-RU" sz="1200" dirty="0">
                        <a:effectLst/>
                        <a:latin typeface="Times New Roman"/>
                        <a:ea typeface="Times New Roman"/>
                      </a:endParaRPr>
                    </a:p>
                  </a:txBody>
                  <a:tcPr marL="60906" marR="60906" marT="0" marB="0" anchor="ctr">
                    <a:solidFill>
                      <a:srgbClr val="FFFF00"/>
                    </a:solidFill>
                  </a:tcPr>
                </a:tc>
                <a:tc>
                  <a:txBody>
                    <a:bodyPr/>
                    <a:lstStyle/>
                    <a:p>
                      <a:pPr algn="ctr">
                        <a:spcAft>
                          <a:spcPts val="0"/>
                        </a:spcAft>
                      </a:pPr>
                      <a:r>
                        <a:rPr lang="ru-RU" sz="1100" b="1">
                          <a:effectLst/>
                        </a:rPr>
                        <a:t>6,53</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dirty="0">
                          <a:effectLst/>
                        </a:rPr>
                        <a:t>6,58</a:t>
                      </a:r>
                      <a:endParaRPr lang="ru-RU" sz="1200" b="1" dirty="0">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6,63</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6,67</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6,72</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6,76</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6,81</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6,86</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6,91</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6,95</a:t>
                      </a:r>
                      <a:endParaRPr lang="ru-RU" sz="1200" b="1">
                        <a:effectLst/>
                        <a:latin typeface="Times New Roman"/>
                        <a:ea typeface="Times New Roman"/>
                      </a:endParaRPr>
                    </a:p>
                  </a:txBody>
                  <a:tcPr marL="60906" marR="60906" marT="0" marB="0" anchor="ctr">
                    <a:solidFill>
                      <a:srgbClr val="00B0F0"/>
                    </a:solidFill>
                  </a:tcPr>
                </a:tc>
              </a:tr>
              <a:tr h="215877">
                <a:tc>
                  <a:txBody>
                    <a:bodyPr/>
                    <a:lstStyle/>
                    <a:p>
                      <a:pPr algn="ctr">
                        <a:spcAft>
                          <a:spcPts val="0"/>
                        </a:spcAft>
                      </a:pPr>
                      <a:r>
                        <a:rPr lang="ru-RU" sz="1100" dirty="0">
                          <a:effectLst/>
                        </a:rPr>
                        <a:t>6</a:t>
                      </a:r>
                      <a:endParaRPr lang="ru-RU" sz="1200" dirty="0">
                        <a:effectLst/>
                        <a:latin typeface="Times New Roman"/>
                        <a:ea typeface="Times New Roman"/>
                      </a:endParaRPr>
                    </a:p>
                  </a:txBody>
                  <a:tcPr marL="60906" marR="60906" marT="0" marB="0" anchor="ctr">
                    <a:solidFill>
                      <a:srgbClr val="FFFF00"/>
                    </a:solidFill>
                  </a:tcPr>
                </a:tc>
                <a:tc>
                  <a:txBody>
                    <a:bodyPr/>
                    <a:lstStyle/>
                    <a:p>
                      <a:pPr algn="ctr">
                        <a:spcAft>
                          <a:spcPts val="0"/>
                        </a:spcAft>
                      </a:pPr>
                      <a:r>
                        <a:rPr lang="ru-RU" sz="1100" b="1">
                          <a:effectLst/>
                        </a:rPr>
                        <a:t>7,00</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dirty="0">
                          <a:effectLst/>
                        </a:rPr>
                        <a:t>7,05</a:t>
                      </a:r>
                      <a:endParaRPr lang="ru-RU" sz="1200" b="1" dirty="0">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7,10</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7,14</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7,19</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7,24</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7,29</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7,34</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7,39</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7,44</a:t>
                      </a:r>
                      <a:endParaRPr lang="ru-RU" sz="1200" b="1">
                        <a:effectLst/>
                        <a:latin typeface="Times New Roman"/>
                        <a:ea typeface="Times New Roman"/>
                      </a:endParaRPr>
                    </a:p>
                  </a:txBody>
                  <a:tcPr marL="60906" marR="60906" marT="0" marB="0" anchor="ctr">
                    <a:solidFill>
                      <a:srgbClr val="00B0F0"/>
                    </a:solidFill>
                  </a:tcPr>
                </a:tc>
              </a:tr>
              <a:tr h="243130">
                <a:tc>
                  <a:txBody>
                    <a:bodyPr/>
                    <a:lstStyle/>
                    <a:p>
                      <a:pPr algn="ctr">
                        <a:spcAft>
                          <a:spcPts val="0"/>
                        </a:spcAft>
                      </a:pPr>
                      <a:r>
                        <a:rPr lang="ru-RU" sz="1100" dirty="0">
                          <a:effectLst/>
                        </a:rPr>
                        <a:t>7</a:t>
                      </a:r>
                      <a:endParaRPr lang="ru-RU" sz="1200" dirty="0">
                        <a:effectLst/>
                        <a:latin typeface="Times New Roman"/>
                        <a:ea typeface="Times New Roman"/>
                      </a:endParaRPr>
                    </a:p>
                  </a:txBody>
                  <a:tcPr marL="60906" marR="60906" marT="0" marB="0" anchor="ctr">
                    <a:solidFill>
                      <a:srgbClr val="FFFF00"/>
                    </a:solidFill>
                  </a:tcPr>
                </a:tc>
                <a:tc>
                  <a:txBody>
                    <a:bodyPr/>
                    <a:lstStyle/>
                    <a:p>
                      <a:pPr algn="ctr">
                        <a:spcAft>
                          <a:spcPts val="0"/>
                        </a:spcAft>
                      </a:pPr>
                      <a:r>
                        <a:rPr lang="ru-RU" sz="1100" b="1">
                          <a:effectLst/>
                        </a:rPr>
                        <a:t>7,49</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dirty="0">
                          <a:effectLst/>
                        </a:rPr>
                        <a:t>7,54</a:t>
                      </a:r>
                      <a:endParaRPr lang="ru-RU" sz="1200" b="1" dirty="0">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7,60</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7,65</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7,70</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7,75</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7,80</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7,86</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7,91</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7,96</a:t>
                      </a:r>
                      <a:endParaRPr lang="ru-RU" sz="1200" b="1">
                        <a:effectLst/>
                        <a:latin typeface="Times New Roman"/>
                        <a:ea typeface="Times New Roman"/>
                      </a:endParaRPr>
                    </a:p>
                  </a:txBody>
                  <a:tcPr marL="60906" marR="60906" marT="0" marB="0" anchor="ctr">
                    <a:solidFill>
                      <a:srgbClr val="00B0F0"/>
                    </a:solidFill>
                  </a:tcPr>
                </a:tc>
              </a:tr>
              <a:tr h="243130">
                <a:tc>
                  <a:txBody>
                    <a:bodyPr/>
                    <a:lstStyle/>
                    <a:p>
                      <a:pPr algn="ctr">
                        <a:spcAft>
                          <a:spcPts val="0"/>
                        </a:spcAft>
                      </a:pPr>
                      <a:r>
                        <a:rPr lang="ru-RU" sz="1100">
                          <a:effectLst/>
                        </a:rPr>
                        <a:t>8</a:t>
                      </a:r>
                      <a:endParaRPr lang="ru-RU" sz="1200">
                        <a:effectLst/>
                        <a:latin typeface="Times New Roman"/>
                        <a:ea typeface="Times New Roman"/>
                      </a:endParaRPr>
                    </a:p>
                  </a:txBody>
                  <a:tcPr marL="60906" marR="60906" marT="0" marB="0" anchor="ctr">
                    <a:solidFill>
                      <a:srgbClr val="FFFF00"/>
                    </a:solidFill>
                  </a:tcPr>
                </a:tc>
                <a:tc>
                  <a:txBody>
                    <a:bodyPr/>
                    <a:lstStyle/>
                    <a:p>
                      <a:pPr algn="ctr">
                        <a:spcAft>
                          <a:spcPts val="0"/>
                        </a:spcAft>
                      </a:pPr>
                      <a:r>
                        <a:rPr lang="ru-RU" sz="1100" b="1">
                          <a:effectLst/>
                        </a:rPr>
                        <a:t>8,02</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dirty="0">
                          <a:effectLst/>
                        </a:rPr>
                        <a:t>8,07</a:t>
                      </a:r>
                      <a:endParaRPr lang="ru-RU" sz="1200" b="1" dirty="0">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8,13</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8,18</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8,24</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8,29</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8,35</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8,40</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8,46</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8,52</a:t>
                      </a:r>
                      <a:endParaRPr lang="ru-RU" sz="1200" b="1">
                        <a:effectLst/>
                        <a:latin typeface="Times New Roman"/>
                        <a:ea typeface="Times New Roman"/>
                      </a:endParaRPr>
                    </a:p>
                  </a:txBody>
                  <a:tcPr marL="60906" marR="60906" marT="0" marB="0" anchor="ctr">
                    <a:solidFill>
                      <a:srgbClr val="00B0F0"/>
                    </a:solidFill>
                  </a:tcPr>
                </a:tc>
              </a:tr>
              <a:tr h="243130">
                <a:tc>
                  <a:txBody>
                    <a:bodyPr/>
                    <a:lstStyle/>
                    <a:p>
                      <a:pPr algn="ctr">
                        <a:spcAft>
                          <a:spcPts val="0"/>
                        </a:spcAft>
                      </a:pPr>
                      <a:r>
                        <a:rPr lang="ru-RU" sz="1100" dirty="0">
                          <a:effectLst/>
                        </a:rPr>
                        <a:t>9</a:t>
                      </a:r>
                      <a:endParaRPr lang="ru-RU" sz="1200" dirty="0">
                        <a:effectLst/>
                        <a:latin typeface="Times New Roman"/>
                        <a:ea typeface="Times New Roman"/>
                      </a:endParaRPr>
                    </a:p>
                  </a:txBody>
                  <a:tcPr marL="60906" marR="60906" marT="0" marB="0" anchor="ctr">
                    <a:solidFill>
                      <a:srgbClr val="FFFF00"/>
                    </a:solidFill>
                  </a:tcPr>
                </a:tc>
                <a:tc>
                  <a:txBody>
                    <a:bodyPr/>
                    <a:lstStyle/>
                    <a:p>
                      <a:pPr algn="ctr">
                        <a:spcAft>
                          <a:spcPts val="0"/>
                        </a:spcAft>
                      </a:pPr>
                      <a:r>
                        <a:rPr lang="ru-RU" sz="1100" b="1">
                          <a:effectLst/>
                        </a:rPr>
                        <a:t>8,57</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dirty="0">
                          <a:effectLst/>
                        </a:rPr>
                        <a:t>8,63</a:t>
                      </a:r>
                      <a:endParaRPr lang="ru-RU" sz="1200" b="1" dirty="0">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8,69</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8,75</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8,81</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8,87</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8,93</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8,99</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9,05</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9,11</a:t>
                      </a:r>
                      <a:endParaRPr lang="ru-RU" sz="1200" b="1">
                        <a:effectLst/>
                        <a:latin typeface="Times New Roman"/>
                        <a:ea typeface="Times New Roman"/>
                      </a:endParaRPr>
                    </a:p>
                  </a:txBody>
                  <a:tcPr marL="60906" marR="60906" marT="0" marB="0" anchor="ctr">
                    <a:solidFill>
                      <a:srgbClr val="00B0F0"/>
                    </a:solidFill>
                  </a:tcPr>
                </a:tc>
              </a:tr>
              <a:tr h="215877">
                <a:tc>
                  <a:txBody>
                    <a:bodyPr/>
                    <a:lstStyle/>
                    <a:p>
                      <a:pPr algn="ctr">
                        <a:spcAft>
                          <a:spcPts val="0"/>
                        </a:spcAft>
                      </a:pPr>
                      <a:r>
                        <a:rPr lang="ru-RU" sz="1100">
                          <a:effectLst/>
                        </a:rPr>
                        <a:t>10</a:t>
                      </a:r>
                      <a:endParaRPr lang="ru-RU" sz="1200">
                        <a:effectLst/>
                        <a:latin typeface="Times New Roman"/>
                        <a:ea typeface="Times New Roman"/>
                      </a:endParaRPr>
                    </a:p>
                  </a:txBody>
                  <a:tcPr marL="60906" marR="60906" marT="0" marB="0" anchor="ctr">
                    <a:solidFill>
                      <a:srgbClr val="FFFF00"/>
                    </a:solidFill>
                  </a:tcPr>
                </a:tc>
                <a:tc>
                  <a:txBody>
                    <a:bodyPr/>
                    <a:lstStyle/>
                    <a:p>
                      <a:pPr algn="ctr">
                        <a:spcAft>
                          <a:spcPts val="0"/>
                        </a:spcAft>
                      </a:pPr>
                      <a:r>
                        <a:rPr lang="ru-RU" sz="1100" b="1">
                          <a:effectLst/>
                        </a:rPr>
                        <a:t>9,17</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dirty="0">
                          <a:effectLst/>
                        </a:rPr>
                        <a:t>9,23</a:t>
                      </a:r>
                      <a:endParaRPr lang="ru-RU" sz="1200" b="1" dirty="0">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9,29</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9,35</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9,41</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9,47</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9,54</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9,60</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9,67</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9,73</a:t>
                      </a:r>
                      <a:endParaRPr lang="ru-RU" sz="1200" b="1">
                        <a:effectLst/>
                        <a:latin typeface="Times New Roman"/>
                        <a:ea typeface="Times New Roman"/>
                      </a:endParaRPr>
                    </a:p>
                  </a:txBody>
                  <a:tcPr marL="60906" marR="60906" marT="0" marB="0" anchor="ctr">
                    <a:solidFill>
                      <a:srgbClr val="00B0F0"/>
                    </a:solidFill>
                  </a:tcPr>
                </a:tc>
              </a:tr>
              <a:tr h="426392">
                <a:tc>
                  <a:txBody>
                    <a:bodyPr/>
                    <a:lstStyle/>
                    <a:p>
                      <a:pPr algn="ctr">
                        <a:spcAft>
                          <a:spcPts val="0"/>
                        </a:spcAft>
                      </a:pPr>
                      <a:r>
                        <a:rPr lang="ru-RU" sz="1100" dirty="0">
                          <a:effectLst/>
                        </a:rPr>
                        <a:t>11</a:t>
                      </a:r>
                      <a:endParaRPr lang="ru-RU" sz="1200" dirty="0">
                        <a:effectLst/>
                        <a:latin typeface="Times New Roman"/>
                        <a:ea typeface="Times New Roman"/>
                      </a:endParaRPr>
                    </a:p>
                  </a:txBody>
                  <a:tcPr marL="60906" marR="60906" marT="0" marB="0" anchor="ctr">
                    <a:solidFill>
                      <a:srgbClr val="FFFF00"/>
                    </a:solidFill>
                  </a:tcPr>
                </a:tc>
                <a:tc>
                  <a:txBody>
                    <a:bodyPr/>
                    <a:lstStyle/>
                    <a:p>
                      <a:pPr algn="ctr">
                        <a:spcAft>
                          <a:spcPts val="0"/>
                        </a:spcAft>
                      </a:pPr>
                      <a:r>
                        <a:rPr lang="ru-RU" sz="1100" b="1">
                          <a:effectLst/>
                        </a:rPr>
                        <a:t>9,79</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dirty="0">
                          <a:effectLst/>
                        </a:rPr>
                        <a:t>9,86</a:t>
                      </a:r>
                      <a:endParaRPr lang="ru-RU" sz="1200" b="1" dirty="0">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dirty="0">
                          <a:effectLst/>
                        </a:rPr>
                        <a:t>9,92</a:t>
                      </a:r>
                      <a:endParaRPr lang="ru-RU" sz="1200" b="1" dirty="0">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9,99</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10,05</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10,12</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10,19</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10,26</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10,32</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10,39</a:t>
                      </a:r>
                      <a:endParaRPr lang="ru-RU" sz="1200" b="1">
                        <a:effectLst/>
                        <a:latin typeface="Times New Roman"/>
                        <a:ea typeface="Times New Roman"/>
                      </a:endParaRPr>
                    </a:p>
                  </a:txBody>
                  <a:tcPr marL="60906" marR="60906" marT="0" marB="0" anchor="ctr">
                    <a:solidFill>
                      <a:srgbClr val="00B0F0"/>
                    </a:solidFill>
                  </a:tcPr>
                </a:tc>
              </a:tr>
              <a:tr h="426392">
                <a:tc>
                  <a:txBody>
                    <a:bodyPr/>
                    <a:lstStyle/>
                    <a:p>
                      <a:pPr algn="ctr">
                        <a:spcAft>
                          <a:spcPts val="0"/>
                        </a:spcAft>
                      </a:pPr>
                      <a:r>
                        <a:rPr lang="ru-RU" sz="1100" dirty="0">
                          <a:effectLst/>
                        </a:rPr>
                        <a:t>12</a:t>
                      </a:r>
                      <a:endParaRPr lang="ru-RU" sz="1200" dirty="0">
                        <a:effectLst/>
                        <a:latin typeface="Times New Roman"/>
                        <a:ea typeface="Times New Roman"/>
                      </a:endParaRPr>
                    </a:p>
                  </a:txBody>
                  <a:tcPr marL="60906" marR="60906" marT="0" marB="0" anchor="ctr">
                    <a:solidFill>
                      <a:srgbClr val="FFFF00"/>
                    </a:solidFill>
                  </a:tcPr>
                </a:tc>
                <a:tc>
                  <a:txBody>
                    <a:bodyPr/>
                    <a:lstStyle/>
                    <a:p>
                      <a:pPr algn="ctr">
                        <a:spcAft>
                          <a:spcPts val="0"/>
                        </a:spcAft>
                      </a:pPr>
                      <a:r>
                        <a:rPr lang="ru-RU" sz="1100" b="1">
                          <a:effectLst/>
                        </a:rPr>
                        <a:t>10,46</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10,53</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dirty="0">
                          <a:effectLst/>
                        </a:rPr>
                        <a:t>10,60</a:t>
                      </a:r>
                      <a:endParaRPr lang="ru-RU" sz="1200" b="1" dirty="0">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10,67</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10,73</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10,80</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10,88</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10,95</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11,02</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11,09</a:t>
                      </a:r>
                      <a:endParaRPr lang="ru-RU" sz="1200" b="1">
                        <a:effectLst/>
                        <a:latin typeface="Times New Roman"/>
                        <a:ea typeface="Times New Roman"/>
                      </a:endParaRPr>
                    </a:p>
                  </a:txBody>
                  <a:tcPr marL="60906" marR="60906" marT="0" marB="0" anchor="ctr">
                    <a:solidFill>
                      <a:srgbClr val="00B0F0"/>
                    </a:solidFill>
                  </a:tcPr>
                </a:tc>
              </a:tr>
              <a:tr h="426392">
                <a:tc>
                  <a:txBody>
                    <a:bodyPr/>
                    <a:lstStyle/>
                    <a:p>
                      <a:pPr algn="ctr">
                        <a:spcAft>
                          <a:spcPts val="0"/>
                        </a:spcAft>
                      </a:pPr>
                      <a:r>
                        <a:rPr lang="ru-RU" sz="1100" dirty="0">
                          <a:effectLst/>
                        </a:rPr>
                        <a:t>13</a:t>
                      </a:r>
                      <a:endParaRPr lang="ru-RU" sz="1200" dirty="0">
                        <a:effectLst/>
                        <a:latin typeface="Times New Roman"/>
                        <a:ea typeface="Times New Roman"/>
                      </a:endParaRPr>
                    </a:p>
                  </a:txBody>
                  <a:tcPr marL="60906" marR="60906" marT="0" marB="0" anchor="ctr">
                    <a:solidFill>
                      <a:srgbClr val="FFFF00"/>
                    </a:solidFill>
                  </a:tcPr>
                </a:tc>
                <a:tc>
                  <a:txBody>
                    <a:bodyPr/>
                    <a:lstStyle/>
                    <a:p>
                      <a:pPr algn="ctr">
                        <a:spcAft>
                          <a:spcPts val="0"/>
                        </a:spcAft>
                      </a:pPr>
                      <a:r>
                        <a:rPr lang="ru-RU" sz="1100" b="1">
                          <a:effectLst/>
                        </a:rPr>
                        <a:t>11,16</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11,24</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dirty="0">
                          <a:effectLst/>
                        </a:rPr>
                        <a:t>11,31</a:t>
                      </a:r>
                      <a:endParaRPr lang="ru-RU" sz="1200" b="1" dirty="0">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dirty="0">
                          <a:effectLst/>
                        </a:rPr>
                        <a:t>11,38</a:t>
                      </a:r>
                      <a:endParaRPr lang="ru-RU" sz="1200" b="1" dirty="0">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11,46</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11,53</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11,61</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11,68</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11,76</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11,83</a:t>
                      </a:r>
                      <a:endParaRPr lang="ru-RU" sz="1200" b="1">
                        <a:effectLst/>
                        <a:latin typeface="Times New Roman"/>
                        <a:ea typeface="Times New Roman"/>
                      </a:endParaRPr>
                    </a:p>
                  </a:txBody>
                  <a:tcPr marL="60906" marR="60906" marT="0" marB="0" anchor="ctr">
                    <a:solidFill>
                      <a:srgbClr val="00B0F0"/>
                    </a:solidFill>
                  </a:tcPr>
                </a:tc>
              </a:tr>
              <a:tr h="426392">
                <a:tc>
                  <a:txBody>
                    <a:bodyPr/>
                    <a:lstStyle/>
                    <a:p>
                      <a:pPr algn="ctr">
                        <a:spcAft>
                          <a:spcPts val="0"/>
                        </a:spcAft>
                      </a:pPr>
                      <a:r>
                        <a:rPr lang="ru-RU" sz="1100" dirty="0">
                          <a:effectLst/>
                        </a:rPr>
                        <a:t>14</a:t>
                      </a:r>
                      <a:endParaRPr lang="ru-RU" sz="1200" dirty="0">
                        <a:effectLst/>
                        <a:latin typeface="Times New Roman"/>
                        <a:ea typeface="Times New Roman"/>
                      </a:endParaRPr>
                    </a:p>
                  </a:txBody>
                  <a:tcPr marL="60906" marR="60906" marT="0" marB="0" anchor="ctr">
                    <a:solidFill>
                      <a:srgbClr val="FFFF00"/>
                    </a:solidFill>
                  </a:tcPr>
                </a:tc>
                <a:tc>
                  <a:txBody>
                    <a:bodyPr/>
                    <a:lstStyle/>
                    <a:p>
                      <a:pPr algn="ctr">
                        <a:spcAft>
                          <a:spcPts val="0"/>
                        </a:spcAft>
                      </a:pPr>
                      <a:r>
                        <a:rPr lang="ru-RU" sz="1100" b="1">
                          <a:effectLst/>
                        </a:rPr>
                        <a:t>11,91</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11,99</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12,06</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dirty="0">
                          <a:effectLst/>
                        </a:rPr>
                        <a:t>12,14</a:t>
                      </a:r>
                      <a:endParaRPr lang="ru-RU" sz="1200" b="1" dirty="0">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dirty="0">
                          <a:effectLst/>
                        </a:rPr>
                        <a:t>12,22</a:t>
                      </a:r>
                      <a:endParaRPr lang="ru-RU" sz="1200" b="1" dirty="0">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12,30</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12,38</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12,46</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12,54</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12,62</a:t>
                      </a:r>
                      <a:endParaRPr lang="ru-RU" sz="1200" b="1">
                        <a:effectLst/>
                        <a:latin typeface="Times New Roman"/>
                        <a:ea typeface="Times New Roman"/>
                      </a:endParaRPr>
                    </a:p>
                  </a:txBody>
                  <a:tcPr marL="60906" marR="60906" marT="0" marB="0" anchor="ctr">
                    <a:solidFill>
                      <a:srgbClr val="00B0F0"/>
                    </a:solidFill>
                  </a:tcPr>
                </a:tc>
              </a:tr>
              <a:tr h="426392">
                <a:tc>
                  <a:txBody>
                    <a:bodyPr/>
                    <a:lstStyle/>
                    <a:p>
                      <a:pPr algn="ctr">
                        <a:spcAft>
                          <a:spcPts val="0"/>
                        </a:spcAft>
                      </a:pPr>
                      <a:r>
                        <a:rPr lang="ru-RU" sz="1100" dirty="0">
                          <a:effectLst/>
                        </a:rPr>
                        <a:t>15</a:t>
                      </a:r>
                      <a:endParaRPr lang="ru-RU" sz="1200" dirty="0">
                        <a:effectLst/>
                        <a:latin typeface="Times New Roman"/>
                        <a:ea typeface="Times New Roman"/>
                      </a:endParaRPr>
                    </a:p>
                  </a:txBody>
                  <a:tcPr marL="60906" marR="60906" marT="0" marB="0" anchor="ctr">
                    <a:solidFill>
                      <a:srgbClr val="FFFF00"/>
                    </a:solidFill>
                  </a:tcPr>
                </a:tc>
                <a:tc>
                  <a:txBody>
                    <a:bodyPr/>
                    <a:lstStyle/>
                    <a:p>
                      <a:pPr algn="ctr">
                        <a:spcAft>
                          <a:spcPts val="0"/>
                        </a:spcAft>
                      </a:pPr>
                      <a:r>
                        <a:rPr lang="ru-RU" sz="1100" b="1">
                          <a:effectLst/>
                        </a:rPr>
                        <a:t>12,70</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12,78</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12,86</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12,95</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dirty="0">
                          <a:effectLst/>
                        </a:rPr>
                        <a:t>13,03</a:t>
                      </a:r>
                      <a:endParaRPr lang="ru-RU" sz="1200" b="1" dirty="0">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dirty="0">
                          <a:effectLst/>
                        </a:rPr>
                        <a:t>13,11</a:t>
                      </a:r>
                      <a:endParaRPr lang="ru-RU" sz="1200" b="1" dirty="0">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13,20</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13,28</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13,37</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13,45</a:t>
                      </a:r>
                      <a:endParaRPr lang="ru-RU" sz="1200" b="1">
                        <a:effectLst/>
                        <a:latin typeface="Times New Roman"/>
                        <a:ea typeface="Times New Roman"/>
                      </a:endParaRPr>
                    </a:p>
                  </a:txBody>
                  <a:tcPr marL="60906" marR="60906" marT="0" marB="0" anchor="ctr">
                    <a:solidFill>
                      <a:srgbClr val="00B0F0"/>
                    </a:solidFill>
                  </a:tcPr>
                </a:tc>
              </a:tr>
              <a:tr h="426392">
                <a:tc>
                  <a:txBody>
                    <a:bodyPr/>
                    <a:lstStyle/>
                    <a:p>
                      <a:pPr algn="ctr">
                        <a:spcAft>
                          <a:spcPts val="0"/>
                        </a:spcAft>
                      </a:pPr>
                      <a:r>
                        <a:rPr lang="ru-RU" sz="1100" dirty="0">
                          <a:effectLst/>
                        </a:rPr>
                        <a:t>16</a:t>
                      </a:r>
                      <a:endParaRPr lang="ru-RU" sz="1200" dirty="0">
                        <a:effectLst/>
                        <a:latin typeface="Times New Roman"/>
                        <a:ea typeface="Times New Roman"/>
                      </a:endParaRPr>
                    </a:p>
                  </a:txBody>
                  <a:tcPr marL="60906" marR="60906" marT="0" marB="0" anchor="ctr">
                    <a:solidFill>
                      <a:srgbClr val="FFFF00"/>
                    </a:solidFill>
                  </a:tcPr>
                </a:tc>
                <a:tc>
                  <a:txBody>
                    <a:bodyPr/>
                    <a:lstStyle/>
                    <a:p>
                      <a:pPr algn="ctr">
                        <a:spcAft>
                          <a:spcPts val="0"/>
                        </a:spcAft>
                      </a:pPr>
                      <a:r>
                        <a:rPr lang="ru-RU" sz="1100" b="1">
                          <a:effectLst/>
                        </a:rPr>
                        <a:t>13,54</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13,62</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13,71</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13,80</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a:effectLst/>
                        </a:rPr>
                        <a:t>13,89</a:t>
                      </a:r>
                      <a:endParaRPr lang="ru-RU" sz="1200" b="1">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dirty="0">
                          <a:effectLst/>
                        </a:rPr>
                        <a:t>13,97</a:t>
                      </a:r>
                      <a:endParaRPr lang="ru-RU" sz="1200" b="1" dirty="0">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dirty="0">
                          <a:effectLst/>
                        </a:rPr>
                        <a:t>14,06</a:t>
                      </a:r>
                      <a:endParaRPr lang="ru-RU" sz="1200" b="1" dirty="0">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dirty="0">
                          <a:effectLst/>
                        </a:rPr>
                        <a:t>14,15</a:t>
                      </a:r>
                      <a:endParaRPr lang="ru-RU" sz="1200" b="1" dirty="0">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dirty="0">
                          <a:effectLst/>
                        </a:rPr>
                        <a:t>14,24</a:t>
                      </a:r>
                      <a:endParaRPr lang="ru-RU" sz="1200" b="1" dirty="0">
                        <a:effectLst/>
                        <a:latin typeface="Times New Roman"/>
                        <a:ea typeface="Times New Roman"/>
                      </a:endParaRPr>
                    </a:p>
                  </a:txBody>
                  <a:tcPr marL="60906" marR="60906" marT="0" marB="0" anchor="ctr">
                    <a:solidFill>
                      <a:srgbClr val="00B0F0"/>
                    </a:solidFill>
                  </a:tcPr>
                </a:tc>
                <a:tc>
                  <a:txBody>
                    <a:bodyPr/>
                    <a:lstStyle/>
                    <a:p>
                      <a:pPr algn="ctr">
                        <a:spcAft>
                          <a:spcPts val="0"/>
                        </a:spcAft>
                      </a:pPr>
                      <a:r>
                        <a:rPr lang="ru-RU" sz="1100" b="1" dirty="0">
                          <a:effectLst/>
                        </a:rPr>
                        <a:t>14,33</a:t>
                      </a:r>
                      <a:endParaRPr lang="ru-RU" sz="1200" b="1" dirty="0">
                        <a:effectLst/>
                        <a:latin typeface="Times New Roman"/>
                        <a:ea typeface="Times New Roman"/>
                      </a:endParaRPr>
                    </a:p>
                  </a:txBody>
                  <a:tcPr marL="60906" marR="60906" marT="0" marB="0" anchor="ctr">
                    <a:solidFill>
                      <a:srgbClr val="00B0F0"/>
                    </a:solidFill>
                  </a:tcPr>
                </a:tc>
              </a:tr>
            </a:tbl>
          </a:graphicData>
        </a:graphic>
      </p:graphicFrame>
    </p:spTree>
    <p:extLst>
      <p:ext uri="{BB962C8B-B14F-4D97-AF65-F5344CB8AC3E}">
        <p14:creationId xmlns:p14="http://schemas.microsoft.com/office/powerpoint/2010/main" val="4077149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620688"/>
            <a:ext cx="8136904" cy="6063198"/>
          </a:xfrm>
          <a:prstGeom prst="rect">
            <a:avLst/>
          </a:prstGeom>
        </p:spPr>
        <p:txBody>
          <a:bodyPr wrap="square">
            <a:spAutoFit/>
          </a:bodyPr>
          <a:lstStyle/>
          <a:p>
            <a:pPr algn="ctr"/>
            <a:r>
              <a:rPr lang="ru-RU" sz="2400" b="1" dirty="0" smtClean="0">
                <a:solidFill>
                  <a:srgbClr val="002060"/>
                </a:solidFill>
              </a:rPr>
              <a:t>Скорость движения воздуха</a:t>
            </a:r>
          </a:p>
          <a:p>
            <a:pPr algn="ctr"/>
            <a:endParaRPr lang="ru-RU" sz="2400" b="1" dirty="0" smtClean="0">
              <a:solidFill>
                <a:srgbClr val="002060"/>
              </a:solidFill>
            </a:endParaRPr>
          </a:p>
          <a:p>
            <a:r>
              <a:rPr lang="ru-RU" sz="2000" dirty="0" smtClean="0">
                <a:solidFill>
                  <a:srgbClr val="002060"/>
                </a:solidFill>
              </a:rPr>
              <a:t>Движение </a:t>
            </a:r>
            <a:r>
              <a:rPr lang="ru-RU" sz="2000" dirty="0">
                <a:solidFill>
                  <a:srgbClr val="002060"/>
                </a:solidFill>
              </a:rPr>
              <a:t>воздуха внутри помещений для животных зависит от следующих причин:</a:t>
            </a:r>
          </a:p>
          <a:p>
            <a:r>
              <a:rPr lang="ru-RU" sz="2000" dirty="0" smtClean="0">
                <a:solidFill>
                  <a:srgbClr val="002060"/>
                </a:solidFill>
              </a:rPr>
              <a:t>- </a:t>
            </a:r>
            <a:r>
              <a:rPr lang="ru-RU" sz="2000" dirty="0">
                <a:solidFill>
                  <a:srgbClr val="002060"/>
                </a:solidFill>
              </a:rPr>
              <a:t>от наружной и внутренней температуры воздуха;</a:t>
            </a:r>
          </a:p>
          <a:p>
            <a:r>
              <a:rPr lang="ru-RU" sz="2000" dirty="0" smtClean="0">
                <a:solidFill>
                  <a:srgbClr val="002060"/>
                </a:solidFill>
              </a:rPr>
              <a:t>- от </a:t>
            </a:r>
            <a:r>
              <a:rPr lang="ru-RU" sz="2000" dirty="0">
                <a:solidFill>
                  <a:srgbClr val="002060"/>
                </a:solidFill>
              </a:rPr>
              <a:t>направления и силы ветра;</a:t>
            </a:r>
          </a:p>
          <a:p>
            <a:r>
              <a:rPr lang="ru-RU" sz="2000" dirty="0">
                <a:solidFill>
                  <a:srgbClr val="002060"/>
                </a:solidFill>
              </a:rPr>
              <a:t>-</a:t>
            </a:r>
            <a:r>
              <a:rPr lang="ru-RU" sz="2000" dirty="0" smtClean="0">
                <a:solidFill>
                  <a:srgbClr val="002060"/>
                </a:solidFill>
              </a:rPr>
              <a:t> </a:t>
            </a:r>
            <a:r>
              <a:rPr lang="ru-RU" sz="2000" dirty="0">
                <a:solidFill>
                  <a:srgbClr val="002060"/>
                </a:solidFill>
              </a:rPr>
              <a:t>от расположения зданий по отношению к сторонам света;</a:t>
            </a:r>
          </a:p>
          <a:p>
            <a:r>
              <a:rPr lang="ru-RU" sz="2000" dirty="0">
                <a:solidFill>
                  <a:srgbClr val="002060"/>
                </a:solidFill>
              </a:rPr>
              <a:t>-</a:t>
            </a:r>
            <a:r>
              <a:rPr lang="ru-RU" sz="2000" dirty="0" smtClean="0">
                <a:solidFill>
                  <a:srgbClr val="002060"/>
                </a:solidFill>
              </a:rPr>
              <a:t> </a:t>
            </a:r>
            <a:r>
              <a:rPr lang="ru-RU" sz="2000" dirty="0">
                <a:solidFill>
                  <a:srgbClr val="002060"/>
                </a:solidFill>
              </a:rPr>
              <a:t>от частоты и длительности открывания ворот, дверей, окон, приточных и вытяжных каналов;</a:t>
            </a:r>
          </a:p>
          <a:p>
            <a:r>
              <a:rPr lang="ru-RU" sz="2000" dirty="0" smtClean="0">
                <a:solidFill>
                  <a:srgbClr val="002060"/>
                </a:solidFill>
              </a:rPr>
              <a:t>- </a:t>
            </a:r>
            <a:r>
              <a:rPr lang="ru-RU" sz="2000" dirty="0">
                <a:solidFill>
                  <a:srgbClr val="002060"/>
                </a:solidFill>
              </a:rPr>
              <a:t>от системы и способа размещения и эксплуатации отопительных устройств;</a:t>
            </a:r>
          </a:p>
          <a:p>
            <a:r>
              <a:rPr lang="ru-RU" sz="2000" dirty="0">
                <a:solidFill>
                  <a:srgbClr val="002060"/>
                </a:solidFill>
              </a:rPr>
              <a:t>-</a:t>
            </a:r>
            <a:r>
              <a:rPr lang="ru-RU" sz="2000" dirty="0" smtClean="0">
                <a:solidFill>
                  <a:srgbClr val="002060"/>
                </a:solidFill>
              </a:rPr>
              <a:t> </a:t>
            </a:r>
            <a:r>
              <a:rPr lang="ru-RU" sz="2000" dirty="0">
                <a:solidFill>
                  <a:srgbClr val="002060"/>
                </a:solidFill>
              </a:rPr>
              <a:t>от наличия перегородок;</a:t>
            </a:r>
          </a:p>
          <a:p>
            <a:r>
              <a:rPr lang="ru-RU" sz="2000" dirty="0" smtClean="0">
                <a:solidFill>
                  <a:srgbClr val="002060"/>
                </a:solidFill>
              </a:rPr>
              <a:t>- от </a:t>
            </a:r>
            <a:r>
              <a:rPr lang="ru-RU" sz="2000" dirty="0">
                <a:solidFill>
                  <a:srgbClr val="002060"/>
                </a:solidFill>
              </a:rPr>
              <a:t>наличия вентиляционных сооружений и их функционирования.</a:t>
            </a:r>
          </a:p>
          <a:p>
            <a:r>
              <a:rPr lang="ru-RU" sz="2000" u="sng" dirty="0">
                <a:solidFill>
                  <a:srgbClr val="002060"/>
                </a:solidFill>
              </a:rPr>
              <a:t>Скорость движения воздуха</a:t>
            </a:r>
            <a:r>
              <a:rPr lang="ru-RU" sz="2000" dirty="0">
                <a:solidFill>
                  <a:srgbClr val="002060"/>
                </a:solidFill>
              </a:rPr>
              <a:t> и в помещениях и в приземном слое атмосферы выражается в м/сек и определяется кататермометром, </a:t>
            </a:r>
            <a:r>
              <a:rPr lang="ru-RU" sz="2000" dirty="0" err="1">
                <a:solidFill>
                  <a:srgbClr val="002060"/>
                </a:solidFill>
              </a:rPr>
              <a:t>крыльчатым</a:t>
            </a:r>
            <a:r>
              <a:rPr lang="ru-RU" sz="2000" dirty="0">
                <a:solidFill>
                  <a:srgbClr val="002060"/>
                </a:solidFill>
              </a:rPr>
              <a:t> анемометром, полупроводниковым термоанемометром, вне помещений – анемометрами и ветромером.</a:t>
            </a:r>
          </a:p>
        </p:txBody>
      </p:sp>
    </p:spTree>
    <p:extLst>
      <p:ext uri="{BB962C8B-B14F-4D97-AF65-F5344CB8AC3E}">
        <p14:creationId xmlns:p14="http://schemas.microsoft.com/office/powerpoint/2010/main" val="442393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Админ\Desktop\krlchtnmmt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162608" y="2394856"/>
            <a:ext cx="5616278" cy="3076053"/>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C:\Users\Админ\Desktop\639772830_w640_h640_anemometr-testo-4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9684" y="1412776"/>
            <a:ext cx="3600000" cy="3600000"/>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C:\Users\Админ\Desktop\Anemometr-31-768x86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2420888"/>
            <a:ext cx="3188927" cy="3600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635896" y="332656"/>
            <a:ext cx="2417650" cy="523220"/>
          </a:xfrm>
          <a:prstGeom prst="rect">
            <a:avLst/>
          </a:prstGeom>
        </p:spPr>
        <p:txBody>
          <a:bodyPr wrap="none">
            <a:spAutoFit/>
          </a:bodyPr>
          <a:lstStyle/>
          <a:p>
            <a:r>
              <a:rPr lang="ru-RU" sz="2800" b="1" dirty="0">
                <a:solidFill>
                  <a:srgbClr val="002060"/>
                </a:solidFill>
              </a:rPr>
              <a:t>А</a:t>
            </a:r>
            <a:r>
              <a:rPr lang="ru-RU" sz="2800" b="1" dirty="0" smtClean="0">
                <a:solidFill>
                  <a:srgbClr val="002060"/>
                </a:solidFill>
              </a:rPr>
              <a:t>немометры</a:t>
            </a:r>
            <a:endParaRPr lang="ru-RU" sz="2800" b="1" dirty="0">
              <a:solidFill>
                <a:srgbClr val="002060"/>
              </a:solidFill>
            </a:endParaRPr>
          </a:p>
        </p:txBody>
      </p:sp>
    </p:spTree>
    <p:extLst>
      <p:ext uri="{BB962C8B-B14F-4D97-AF65-F5344CB8AC3E}">
        <p14:creationId xmlns:p14="http://schemas.microsoft.com/office/powerpoint/2010/main" val="2133159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04664"/>
            <a:ext cx="8424936" cy="1938992"/>
          </a:xfrm>
          <a:prstGeom prst="rect">
            <a:avLst/>
          </a:prstGeom>
        </p:spPr>
        <p:txBody>
          <a:bodyPr wrap="square">
            <a:spAutoFit/>
          </a:bodyPr>
          <a:lstStyle/>
          <a:p>
            <a:r>
              <a:rPr lang="ru-RU" sz="2000" dirty="0">
                <a:solidFill>
                  <a:srgbClr val="002060"/>
                </a:solidFill>
              </a:rPr>
              <a:t>Для определения внутри помещений </a:t>
            </a:r>
            <a:r>
              <a:rPr lang="ru-RU" sz="2000" b="1" i="1" u="sng" dirty="0" err="1">
                <a:solidFill>
                  <a:srgbClr val="7030A0"/>
                </a:solidFill>
              </a:rPr>
              <a:t>аэростазов</a:t>
            </a:r>
            <a:r>
              <a:rPr lang="ru-RU" sz="2000" dirty="0">
                <a:solidFill>
                  <a:srgbClr val="002060"/>
                </a:solidFill>
              </a:rPr>
              <a:t> </a:t>
            </a:r>
            <a:r>
              <a:rPr lang="ru-RU" sz="2000" dirty="0" smtClean="0">
                <a:solidFill>
                  <a:srgbClr val="002060"/>
                </a:solidFill>
              </a:rPr>
              <a:t>(</a:t>
            </a:r>
            <a:r>
              <a:rPr lang="ru-RU" sz="2000" dirty="0" err="1" smtClean="0">
                <a:solidFill>
                  <a:srgbClr val="002060"/>
                </a:solidFill>
              </a:rPr>
              <a:t>непродуваемые</a:t>
            </a:r>
            <a:r>
              <a:rPr lang="ru-RU" sz="2000" dirty="0" smtClean="0">
                <a:solidFill>
                  <a:srgbClr val="002060"/>
                </a:solidFill>
              </a:rPr>
              <a:t> </a:t>
            </a:r>
            <a:r>
              <a:rPr lang="ru-RU" sz="2000" dirty="0">
                <a:solidFill>
                  <a:srgbClr val="002060"/>
                </a:solidFill>
              </a:rPr>
              <a:t>или закольцованные «мёртвые» зоны воздушной среды) составляют </a:t>
            </a:r>
            <a:r>
              <a:rPr lang="ru-RU" sz="2000" dirty="0" err="1">
                <a:solidFill>
                  <a:srgbClr val="002060"/>
                </a:solidFill>
              </a:rPr>
              <a:t>аэрорумбограмму</a:t>
            </a:r>
            <a:r>
              <a:rPr lang="ru-RU" sz="2000" dirty="0" smtClean="0">
                <a:solidFill>
                  <a:srgbClr val="002060"/>
                </a:solidFill>
              </a:rPr>
              <a:t>.</a:t>
            </a:r>
          </a:p>
          <a:p>
            <a:r>
              <a:rPr lang="ru-RU" sz="2000" b="1" i="1" u="sng" dirty="0" err="1" smtClean="0">
                <a:solidFill>
                  <a:srgbClr val="7030A0"/>
                </a:solidFill>
              </a:rPr>
              <a:t>Аэрорумбограмма</a:t>
            </a:r>
            <a:r>
              <a:rPr lang="ru-RU" sz="2000" b="1" u="sng" dirty="0" smtClean="0">
                <a:solidFill>
                  <a:srgbClr val="002060"/>
                </a:solidFill>
              </a:rPr>
              <a:t> </a:t>
            </a:r>
            <a:r>
              <a:rPr lang="ru-RU" sz="2000" dirty="0">
                <a:solidFill>
                  <a:srgbClr val="002060"/>
                </a:solidFill>
              </a:rPr>
              <a:t>– графическое изображение направлений воздушных потоков (по горизонтали, вертикали и под наклоном) внутри помещения.</a:t>
            </a:r>
          </a:p>
        </p:txBody>
      </p:sp>
      <p:pic>
        <p:nvPicPr>
          <p:cNvPr id="12290" name="Picture 2" descr="C:\Users\Админ\Desktop\image01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343656"/>
            <a:ext cx="5536034" cy="342453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83768" y="5768190"/>
            <a:ext cx="5004896" cy="369332"/>
          </a:xfrm>
          <a:prstGeom prst="rect">
            <a:avLst/>
          </a:prstGeom>
        </p:spPr>
        <p:txBody>
          <a:bodyPr wrap="none">
            <a:spAutoFit/>
          </a:bodyPr>
          <a:lstStyle/>
          <a:p>
            <a:r>
              <a:rPr lang="ru-RU" b="1" i="1" dirty="0" err="1" smtClean="0">
                <a:solidFill>
                  <a:srgbClr val="7030A0"/>
                </a:solidFill>
              </a:rPr>
              <a:t>Аэрорумбограмма</a:t>
            </a:r>
            <a:r>
              <a:rPr lang="ru-RU" b="1" dirty="0" smtClean="0">
                <a:solidFill>
                  <a:srgbClr val="002060"/>
                </a:solidFill>
              </a:rPr>
              <a:t>: А- </a:t>
            </a:r>
            <a:r>
              <a:rPr lang="ru-RU" b="1" dirty="0" err="1" smtClean="0">
                <a:solidFill>
                  <a:srgbClr val="002060"/>
                </a:solidFill>
              </a:rPr>
              <a:t>аэростаз</a:t>
            </a:r>
            <a:r>
              <a:rPr lang="ru-RU" b="1" dirty="0" smtClean="0">
                <a:solidFill>
                  <a:srgbClr val="002060"/>
                </a:solidFill>
              </a:rPr>
              <a:t>, Н – норма.</a:t>
            </a:r>
            <a:endParaRPr lang="ru-RU" dirty="0"/>
          </a:p>
        </p:txBody>
      </p:sp>
    </p:spTree>
    <p:extLst>
      <p:ext uri="{BB962C8B-B14F-4D97-AF65-F5344CB8AC3E}">
        <p14:creationId xmlns:p14="http://schemas.microsoft.com/office/powerpoint/2010/main" val="999144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04664"/>
            <a:ext cx="8424936" cy="1938992"/>
          </a:xfrm>
          <a:prstGeom prst="rect">
            <a:avLst/>
          </a:prstGeom>
        </p:spPr>
        <p:txBody>
          <a:bodyPr wrap="square">
            <a:spAutoFit/>
          </a:bodyPr>
          <a:lstStyle/>
          <a:p>
            <a:r>
              <a:rPr lang="ru-RU" sz="2000" dirty="0">
                <a:solidFill>
                  <a:srgbClr val="002060"/>
                </a:solidFill>
              </a:rPr>
              <a:t>Для определения внутри помещений </a:t>
            </a:r>
            <a:r>
              <a:rPr lang="ru-RU" sz="2000" b="1" i="1" u="sng" dirty="0" err="1">
                <a:solidFill>
                  <a:srgbClr val="7030A0"/>
                </a:solidFill>
              </a:rPr>
              <a:t>аэростазов</a:t>
            </a:r>
            <a:r>
              <a:rPr lang="ru-RU" sz="2000" dirty="0">
                <a:solidFill>
                  <a:srgbClr val="002060"/>
                </a:solidFill>
              </a:rPr>
              <a:t> </a:t>
            </a:r>
            <a:r>
              <a:rPr lang="ru-RU" sz="2000" dirty="0" smtClean="0">
                <a:solidFill>
                  <a:srgbClr val="002060"/>
                </a:solidFill>
              </a:rPr>
              <a:t>(</a:t>
            </a:r>
            <a:r>
              <a:rPr lang="ru-RU" sz="2000" dirty="0" err="1" smtClean="0">
                <a:solidFill>
                  <a:srgbClr val="002060"/>
                </a:solidFill>
              </a:rPr>
              <a:t>непродуваемые</a:t>
            </a:r>
            <a:r>
              <a:rPr lang="ru-RU" sz="2000" dirty="0" smtClean="0">
                <a:solidFill>
                  <a:srgbClr val="002060"/>
                </a:solidFill>
              </a:rPr>
              <a:t> </a:t>
            </a:r>
            <a:r>
              <a:rPr lang="ru-RU" sz="2000" dirty="0">
                <a:solidFill>
                  <a:srgbClr val="002060"/>
                </a:solidFill>
              </a:rPr>
              <a:t>или закольцованные «мёртвые» зоны воздушной среды) составляют </a:t>
            </a:r>
            <a:r>
              <a:rPr lang="ru-RU" sz="2000" dirty="0" err="1">
                <a:solidFill>
                  <a:srgbClr val="002060"/>
                </a:solidFill>
              </a:rPr>
              <a:t>аэрорумбограмму</a:t>
            </a:r>
            <a:r>
              <a:rPr lang="ru-RU" sz="2000" dirty="0" smtClean="0">
                <a:solidFill>
                  <a:srgbClr val="002060"/>
                </a:solidFill>
              </a:rPr>
              <a:t>.</a:t>
            </a:r>
          </a:p>
          <a:p>
            <a:r>
              <a:rPr lang="ru-RU" sz="2000" b="1" i="1" u="sng" dirty="0" err="1" smtClean="0">
                <a:solidFill>
                  <a:srgbClr val="7030A0"/>
                </a:solidFill>
              </a:rPr>
              <a:t>Аэрорумбограмма</a:t>
            </a:r>
            <a:r>
              <a:rPr lang="ru-RU" sz="2000" b="1" u="sng" dirty="0" smtClean="0">
                <a:solidFill>
                  <a:srgbClr val="002060"/>
                </a:solidFill>
              </a:rPr>
              <a:t> </a:t>
            </a:r>
            <a:r>
              <a:rPr lang="ru-RU" sz="2000" dirty="0">
                <a:solidFill>
                  <a:srgbClr val="002060"/>
                </a:solidFill>
              </a:rPr>
              <a:t>– графическое изображение направлений воздушных потоков (по горизонтали, вертикали и под наклоном) внутри помещения.</a:t>
            </a:r>
          </a:p>
        </p:txBody>
      </p:sp>
      <p:pic>
        <p:nvPicPr>
          <p:cNvPr id="12290" name="Picture 2" descr="C:\Users\Админ\Desktop\image01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343656"/>
            <a:ext cx="5536034" cy="342453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83768" y="5768190"/>
            <a:ext cx="5004896" cy="369332"/>
          </a:xfrm>
          <a:prstGeom prst="rect">
            <a:avLst/>
          </a:prstGeom>
        </p:spPr>
        <p:txBody>
          <a:bodyPr wrap="none">
            <a:spAutoFit/>
          </a:bodyPr>
          <a:lstStyle/>
          <a:p>
            <a:r>
              <a:rPr lang="ru-RU" b="1" i="1" dirty="0" err="1" smtClean="0">
                <a:solidFill>
                  <a:srgbClr val="7030A0"/>
                </a:solidFill>
              </a:rPr>
              <a:t>Аэрорумбограмма</a:t>
            </a:r>
            <a:r>
              <a:rPr lang="ru-RU" b="1" dirty="0" smtClean="0">
                <a:solidFill>
                  <a:srgbClr val="002060"/>
                </a:solidFill>
              </a:rPr>
              <a:t>: А- </a:t>
            </a:r>
            <a:r>
              <a:rPr lang="ru-RU" b="1" dirty="0" err="1" smtClean="0">
                <a:solidFill>
                  <a:srgbClr val="002060"/>
                </a:solidFill>
              </a:rPr>
              <a:t>аэростаз</a:t>
            </a:r>
            <a:r>
              <a:rPr lang="ru-RU" b="1" dirty="0" smtClean="0">
                <a:solidFill>
                  <a:srgbClr val="002060"/>
                </a:solidFill>
              </a:rPr>
              <a:t>, Н – норма.</a:t>
            </a:r>
            <a:endParaRPr lang="ru-RU" dirty="0"/>
          </a:p>
        </p:txBody>
      </p:sp>
      <p:pic>
        <p:nvPicPr>
          <p:cNvPr id="14338" name="Picture 2" descr="C:\Users\Админ\Desktop\scale_12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995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Админ\Desktop\img-7GIfH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2780928"/>
            <a:ext cx="7200000" cy="248365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153332" y="926912"/>
            <a:ext cx="7018268" cy="523220"/>
          </a:xfrm>
          <a:prstGeom prst="rect">
            <a:avLst/>
          </a:prstGeom>
        </p:spPr>
        <p:txBody>
          <a:bodyPr wrap="none">
            <a:spAutoFit/>
          </a:bodyPr>
          <a:lstStyle/>
          <a:p>
            <a:r>
              <a:rPr lang="ru-RU" sz="2800" b="1" dirty="0" smtClean="0">
                <a:solidFill>
                  <a:srgbClr val="002060"/>
                </a:solidFill>
              </a:rPr>
              <a:t>Пример обтекания здания ветромером</a:t>
            </a:r>
            <a:endParaRPr lang="ru-RU" sz="2800" b="1" dirty="0">
              <a:solidFill>
                <a:srgbClr val="002060"/>
              </a:solidFill>
            </a:endParaRPr>
          </a:p>
        </p:txBody>
      </p:sp>
    </p:spTree>
    <p:extLst>
      <p:ext uri="{BB962C8B-B14F-4D97-AF65-F5344CB8AC3E}">
        <p14:creationId xmlns:p14="http://schemas.microsoft.com/office/powerpoint/2010/main" val="1187266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39552" y="428178"/>
            <a:ext cx="8280920" cy="2031325"/>
          </a:xfrm>
          <a:prstGeom prst="rect">
            <a:avLst/>
          </a:prstGeom>
        </p:spPr>
        <p:txBody>
          <a:bodyPr wrap="square">
            <a:spAutoFit/>
          </a:bodyPr>
          <a:lstStyle/>
          <a:p>
            <a:pPr algn="just"/>
            <a:r>
              <a:rPr lang="ru-RU" dirty="0">
                <a:solidFill>
                  <a:srgbClr val="002060"/>
                </a:solidFill>
              </a:rPr>
              <a:t>В жарком климате при использовании эффекта направленного движения воздушного потока для увеличения теплоотдачи от тел птиц (например, тоннельная вентиляция), необходимо повысить максимальный уровень вентиляции с целью достижения требуемой скорости движения воздушного потока внутри птичника. В таблице показана эффективность охлаждения направленным воздушным потоком при различной скорости движения воздуха и при различных температурах воздуха.</a:t>
            </a:r>
            <a:endParaRPr lang="ru-RU" dirty="0">
              <a:solidFill>
                <a:srgbClr val="002060"/>
              </a:solidFill>
            </a:endParaRP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091" y="2996952"/>
            <a:ext cx="8043988" cy="2938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658092" y="2505670"/>
            <a:ext cx="8043987" cy="646331"/>
          </a:xfrm>
          <a:prstGeom prst="rect">
            <a:avLst/>
          </a:prstGeom>
        </p:spPr>
        <p:txBody>
          <a:bodyPr wrap="square">
            <a:spAutoFit/>
          </a:bodyPr>
          <a:lstStyle/>
          <a:p>
            <a:pPr algn="ctr"/>
            <a:r>
              <a:rPr lang="ru-RU" b="1" dirty="0">
                <a:solidFill>
                  <a:srgbClr val="7030A0"/>
                </a:solidFill>
              </a:rPr>
              <a:t>ЭФФЕКТИВНОСТЬ ОХЛАЖДЕНИЯ ВОЗДУШНЫМ</a:t>
            </a:r>
          </a:p>
          <a:p>
            <a:pPr algn="ctr"/>
            <a:r>
              <a:rPr lang="ru-RU" b="1" dirty="0">
                <a:solidFill>
                  <a:srgbClr val="7030A0"/>
                </a:solidFill>
              </a:rPr>
              <a:t>ПОТОКОМ ПРИ РАЗЛИЧНЫХ ТЕМПЕРАТУРАХ ВОЗДУХА</a:t>
            </a:r>
            <a:endParaRPr lang="ru-RU" b="1" dirty="0">
              <a:solidFill>
                <a:srgbClr val="7030A0"/>
              </a:solidFill>
            </a:endParaRPr>
          </a:p>
        </p:txBody>
      </p:sp>
    </p:spTree>
    <p:extLst>
      <p:ext uri="{BB962C8B-B14F-4D97-AF65-F5344CB8AC3E}">
        <p14:creationId xmlns:p14="http://schemas.microsoft.com/office/powerpoint/2010/main" val="3653990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95536" y="241485"/>
            <a:ext cx="849694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ru-RU" altLang="ru-RU" sz="2800" b="1" i="0" u="sng" strike="noStrike" cap="none" normalizeH="0" baseline="0" dirty="0" smtClean="0">
                <a:ln>
                  <a:noFill/>
                </a:ln>
                <a:solidFill>
                  <a:srgbClr val="002060"/>
                </a:solidFill>
                <a:effectLst/>
                <a:ea typeface="Times New Roman" pitchFamily="18" charset="0"/>
                <a:cs typeface="Arial" pitchFamily="34" charset="0"/>
              </a:rPr>
              <a:t>Вредные газы.</a:t>
            </a:r>
          </a:p>
          <a:p>
            <a:pPr marR="0" lvl="0" indent="0" algn="just" defTabSz="914400" rtl="0" eaLnBrk="1" fontAlgn="base" latinLnBrk="0" hangingPunct="1">
              <a:lnSpc>
                <a:spcPct val="100000"/>
              </a:lnSpc>
              <a:spcBef>
                <a:spcPct val="0"/>
              </a:spcBef>
              <a:spcAft>
                <a:spcPct val="0"/>
              </a:spcAft>
              <a:buClrTx/>
              <a:buSzTx/>
              <a:buFontTx/>
              <a:buNone/>
              <a:tabLst/>
            </a:pPr>
            <a:r>
              <a:rPr kumimoji="0" lang="ru-RU" altLang="ru-RU" sz="2000" b="1" i="0" u="sng" strike="noStrike" cap="none" normalizeH="0" baseline="0" dirty="0" smtClean="0">
                <a:ln>
                  <a:noFill/>
                </a:ln>
                <a:solidFill>
                  <a:srgbClr val="7030A0"/>
                </a:solidFill>
                <a:effectLst/>
                <a:ea typeface="Times New Roman" pitchFamily="18" charset="0"/>
              </a:rPr>
              <a:t>УГЛЕКИСЛОТА</a:t>
            </a:r>
            <a:r>
              <a:rPr kumimoji="0" lang="ru-RU" altLang="ru-RU" sz="2000" b="1" i="0" u="none" strike="noStrike" cap="none" normalizeH="0" baseline="0" dirty="0" smtClean="0">
                <a:ln>
                  <a:noFill/>
                </a:ln>
                <a:solidFill>
                  <a:srgbClr val="7030A0"/>
                </a:solidFill>
                <a:effectLst/>
                <a:ea typeface="Times New Roman" pitchFamily="18" charset="0"/>
              </a:rPr>
              <a:t> (СО</a:t>
            </a:r>
            <a:r>
              <a:rPr kumimoji="0" lang="ru-RU" altLang="ru-RU" sz="2000" b="1" i="0" u="none" strike="noStrike" cap="none" normalizeH="0" baseline="-30000" dirty="0" smtClean="0">
                <a:ln>
                  <a:noFill/>
                </a:ln>
                <a:solidFill>
                  <a:srgbClr val="7030A0"/>
                </a:solidFill>
                <a:effectLst/>
                <a:ea typeface="Times New Roman" pitchFamily="18" charset="0"/>
              </a:rPr>
              <a:t>2</a:t>
            </a:r>
            <a:r>
              <a:rPr kumimoji="0" lang="ru-RU" altLang="ru-RU" sz="2000" b="1" i="0" u="none" strike="noStrike" cap="none" normalizeH="0" baseline="0" dirty="0" smtClean="0">
                <a:ln>
                  <a:noFill/>
                </a:ln>
                <a:solidFill>
                  <a:srgbClr val="7030A0"/>
                </a:solidFill>
                <a:effectLst/>
                <a:ea typeface="Times New Roman" pitchFamily="18" charset="0"/>
              </a:rPr>
              <a:t>) </a:t>
            </a:r>
            <a:r>
              <a:rPr kumimoji="0" lang="ru-RU" altLang="ru-RU" sz="2000" i="0" u="none" strike="noStrike" cap="none" normalizeH="0" baseline="0" dirty="0" smtClean="0">
                <a:ln>
                  <a:noFill/>
                </a:ln>
                <a:solidFill>
                  <a:srgbClr val="002060"/>
                </a:solidFill>
                <a:effectLst/>
                <a:ea typeface="Times New Roman" pitchFamily="18" charset="0"/>
              </a:rPr>
              <a:t>– газ без цвета и запаха. Один миллиграмм углекислоты при нормальных условиях (t=0</a:t>
            </a:r>
            <a:r>
              <a:rPr kumimoji="0" lang="ru-RU" altLang="ru-RU" sz="2000" i="0" u="none" strike="noStrike" cap="none" normalizeH="0" baseline="0" dirty="0" smtClean="0">
                <a:ln>
                  <a:noFill/>
                </a:ln>
                <a:solidFill>
                  <a:srgbClr val="002060"/>
                </a:solidFill>
                <a:effectLst/>
                <a:ea typeface="Times New Roman" pitchFamily="18" charset="0"/>
                <a:sym typeface="Symbol" pitchFamily="18" charset="2"/>
              </a:rPr>
              <a:t></a:t>
            </a:r>
            <a:r>
              <a:rPr kumimoji="0" lang="ru-RU" altLang="ru-RU" sz="2000" i="0" u="none" strike="noStrike" cap="none" normalizeH="0" baseline="0" dirty="0" smtClean="0">
                <a:ln>
                  <a:noFill/>
                </a:ln>
                <a:solidFill>
                  <a:srgbClr val="002060"/>
                </a:solidFill>
                <a:effectLst/>
                <a:ea typeface="Times New Roman" pitchFamily="18" charset="0"/>
              </a:rPr>
              <a:t> и Д = </a:t>
            </a:r>
            <a:r>
              <a:rPr kumimoji="0" lang="ru-RU" altLang="ru-RU" sz="2000" i="0" u="none" strike="noStrike" cap="none" normalizeH="0" baseline="0" dirty="0" smtClean="0">
                <a:ln>
                  <a:noFill/>
                </a:ln>
                <a:solidFill>
                  <a:srgbClr val="002060"/>
                </a:solidFill>
                <a:effectLst/>
                <a:ea typeface="Times New Roman" pitchFamily="18" charset="0"/>
                <a:sym typeface="Symbol" pitchFamily="18" charset="2"/>
              </a:rPr>
              <a:t>760 мм рт. ст.) занимает объем 0,509 мл. По нормативам допустимое содержание СО</a:t>
            </a:r>
            <a:r>
              <a:rPr kumimoji="0" lang="ru-RU" altLang="ru-RU" sz="2000" i="0" u="none" strike="noStrike" cap="none" normalizeH="0" baseline="-30000" dirty="0" smtClean="0">
                <a:ln>
                  <a:noFill/>
                </a:ln>
                <a:solidFill>
                  <a:srgbClr val="002060"/>
                </a:solidFill>
                <a:effectLst/>
                <a:ea typeface="Times New Roman" pitchFamily="18" charset="0"/>
                <a:sym typeface="Symbol" pitchFamily="18" charset="2"/>
              </a:rPr>
              <a:t>2</a:t>
            </a:r>
            <a:r>
              <a:rPr kumimoji="0" lang="ru-RU" altLang="ru-RU" sz="2000" i="0" u="none" strike="noStrike" cap="none" normalizeH="0" baseline="0" dirty="0" smtClean="0">
                <a:ln>
                  <a:noFill/>
                </a:ln>
                <a:solidFill>
                  <a:srgbClr val="002060"/>
                </a:solidFill>
                <a:effectLst/>
                <a:ea typeface="Times New Roman" pitchFamily="18" charset="0"/>
                <a:sym typeface="Symbol" pitchFamily="18" charset="2"/>
              </a:rPr>
              <a:t> в помещениях для сельскохозяйственных животных 0,25 – 0,3%.</a:t>
            </a:r>
          </a:p>
          <a:p>
            <a:pPr indent="0" algn="just"/>
            <a:r>
              <a:rPr lang="ru-RU" sz="2000" dirty="0">
                <a:solidFill>
                  <a:srgbClr val="002060"/>
                </a:solidFill>
              </a:rPr>
              <a:t>Высокая концентрация СО2 вызывает ухудшение самочувствия, слабость, ацидоз. </a:t>
            </a:r>
          </a:p>
          <a:p>
            <a:pPr marR="0" lvl="0" indent="0" algn="just" defTabSz="914400" rtl="0" eaLnBrk="1" fontAlgn="base" latinLnBrk="0" hangingPunct="1">
              <a:lnSpc>
                <a:spcPct val="100000"/>
              </a:lnSpc>
              <a:spcBef>
                <a:spcPct val="0"/>
              </a:spcBef>
              <a:spcAft>
                <a:spcPct val="0"/>
              </a:spcAft>
              <a:buClrTx/>
              <a:buSzTx/>
              <a:buFontTx/>
              <a:buNone/>
              <a:tabLst/>
            </a:pPr>
            <a:endParaRPr kumimoji="0" lang="ru-RU" altLang="ru-RU" sz="2000" i="0" u="none" strike="noStrike" cap="none" normalizeH="0" baseline="0" dirty="0" smtClean="0">
              <a:ln>
                <a:noFill/>
              </a:ln>
              <a:solidFill>
                <a:srgbClr val="002060"/>
              </a:solidFill>
              <a:effectLst/>
              <a:ea typeface="Times New Roman" pitchFamily="18" charset="0"/>
              <a:sym typeface="Symbol" pitchFamily="18" charset="2"/>
            </a:endParaRPr>
          </a:p>
        </p:txBody>
      </p:sp>
      <p:sp>
        <p:nvSpPr>
          <p:cNvPr id="4" name="Прямоугольник 3"/>
          <p:cNvSpPr/>
          <p:nvPr/>
        </p:nvSpPr>
        <p:spPr>
          <a:xfrm>
            <a:off x="251520" y="2636912"/>
            <a:ext cx="8496944" cy="3785652"/>
          </a:xfrm>
          <a:prstGeom prst="rect">
            <a:avLst/>
          </a:prstGeom>
        </p:spPr>
        <p:txBody>
          <a:bodyPr wrap="square">
            <a:spAutoFit/>
          </a:bodyPr>
          <a:lstStyle/>
          <a:p>
            <a:pPr algn="just"/>
            <a:r>
              <a:rPr lang="ru-RU" sz="2000" u="sng" dirty="0" smtClean="0">
                <a:solidFill>
                  <a:srgbClr val="7030A0"/>
                </a:solidFill>
              </a:rPr>
              <a:t>Угарный газ (СО) </a:t>
            </a:r>
            <a:r>
              <a:rPr lang="ru-RU" sz="2000" dirty="0" smtClean="0">
                <a:solidFill>
                  <a:srgbClr val="7030A0"/>
                </a:solidFill>
              </a:rPr>
              <a:t>- </a:t>
            </a:r>
            <a:r>
              <a:rPr lang="ru-RU" sz="2000" dirty="0" smtClean="0">
                <a:solidFill>
                  <a:srgbClr val="002060"/>
                </a:solidFill>
              </a:rPr>
              <a:t>бесцветный</a:t>
            </a:r>
            <a:r>
              <a:rPr lang="ru-RU" sz="2000" dirty="0">
                <a:solidFill>
                  <a:srgbClr val="002060"/>
                </a:solidFill>
              </a:rPr>
              <a:t>, лишенный запаха ядовитый </a:t>
            </a:r>
            <a:r>
              <a:rPr lang="ru-RU" sz="2000" b="1" dirty="0">
                <a:solidFill>
                  <a:srgbClr val="002060"/>
                </a:solidFill>
              </a:rPr>
              <a:t>газ</a:t>
            </a:r>
            <a:r>
              <a:rPr lang="ru-RU" sz="2000" dirty="0">
                <a:solidFill>
                  <a:srgbClr val="002060"/>
                </a:solidFill>
              </a:rPr>
              <a:t>, который образуется при неполном сгорании </a:t>
            </a:r>
            <a:r>
              <a:rPr lang="ru-RU" sz="2000" dirty="0" smtClean="0">
                <a:solidFill>
                  <a:srgbClr val="002060"/>
                </a:solidFill>
              </a:rPr>
              <a:t>углеводородов. </a:t>
            </a:r>
          </a:p>
          <a:p>
            <a:pPr algn="just"/>
            <a:r>
              <a:rPr lang="ru-RU" sz="2000" dirty="0" smtClean="0">
                <a:solidFill>
                  <a:srgbClr val="002060"/>
                </a:solidFill>
              </a:rPr>
              <a:t>ПДК 3 мг/м3.</a:t>
            </a:r>
            <a:endParaRPr lang="ru-RU" sz="2000" u="sng" dirty="0" smtClean="0">
              <a:solidFill>
                <a:srgbClr val="002060"/>
              </a:solidFill>
            </a:endParaRPr>
          </a:p>
          <a:p>
            <a:pPr algn="just"/>
            <a:r>
              <a:rPr lang="ru-RU" sz="2000" dirty="0" smtClean="0">
                <a:solidFill>
                  <a:srgbClr val="002060"/>
                </a:solidFill>
              </a:rPr>
              <a:t>Концентрация </a:t>
            </a:r>
            <a:r>
              <a:rPr lang="ru-RU" sz="2000" dirty="0">
                <a:solidFill>
                  <a:srgbClr val="002060"/>
                </a:solidFill>
              </a:rPr>
              <a:t>СО, превышающая ПДК, приводит к физиологическим изменениям в </a:t>
            </a:r>
            <a:r>
              <a:rPr lang="ru-RU" sz="2000" dirty="0" smtClean="0">
                <a:solidFill>
                  <a:srgbClr val="002060"/>
                </a:solidFill>
              </a:rPr>
              <a:t>организме, </a:t>
            </a:r>
            <a:r>
              <a:rPr lang="ru-RU" sz="2000" dirty="0">
                <a:solidFill>
                  <a:srgbClr val="002060"/>
                </a:solidFill>
              </a:rPr>
              <a:t>а очень высокая - даже к гибели. </a:t>
            </a:r>
            <a:r>
              <a:rPr lang="ru-RU" sz="2000" dirty="0" smtClean="0">
                <a:solidFill>
                  <a:srgbClr val="002060"/>
                </a:solidFill>
              </a:rPr>
              <a:t>СО </a:t>
            </a:r>
            <a:r>
              <a:rPr lang="ru-RU" sz="2000" dirty="0">
                <a:solidFill>
                  <a:srgbClr val="002060"/>
                </a:solidFill>
              </a:rPr>
              <a:t>- исключительно агрессивный газ, легко соединяется с гемоглобином, в результате чего образуется карбоксигемоглобин, </a:t>
            </a:r>
            <a:r>
              <a:rPr lang="ru-RU" sz="2000" dirty="0" smtClean="0">
                <a:solidFill>
                  <a:srgbClr val="002060"/>
                </a:solidFill>
              </a:rPr>
              <a:t>ухудшается зрение </a:t>
            </a:r>
            <a:r>
              <a:rPr lang="ru-RU" sz="2000" dirty="0" err="1" smtClean="0">
                <a:solidFill>
                  <a:srgbClr val="002060"/>
                </a:solidFill>
              </a:rPr>
              <a:t>измененяется</a:t>
            </a:r>
            <a:r>
              <a:rPr lang="ru-RU" sz="2000" dirty="0" smtClean="0">
                <a:solidFill>
                  <a:srgbClr val="002060"/>
                </a:solidFill>
              </a:rPr>
              <a:t> деятельность </a:t>
            </a:r>
            <a:r>
              <a:rPr lang="ru-RU" sz="2000" dirty="0">
                <a:solidFill>
                  <a:srgbClr val="002060"/>
                </a:solidFill>
              </a:rPr>
              <a:t>сердца и легких</a:t>
            </a:r>
            <a:r>
              <a:rPr lang="ru-RU" sz="2000" dirty="0" smtClean="0">
                <a:solidFill>
                  <a:srgbClr val="002060"/>
                </a:solidFill>
              </a:rPr>
              <a:t>, возникает сонливость, нарушается дыхание, возможна смерть, </a:t>
            </a:r>
            <a:r>
              <a:rPr lang="ru-RU" sz="2000" dirty="0">
                <a:solidFill>
                  <a:srgbClr val="002060"/>
                </a:solidFill>
              </a:rPr>
              <a:t>образование карбоксигемоглобина (это обратимый процесс: после прекращения вдыхания СО начинается его постепенный вывод из </a:t>
            </a:r>
            <a:r>
              <a:rPr lang="ru-RU" sz="2000" dirty="0" smtClean="0">
                <a:solidFill>
                  <a:srgbClr val="002060"/>
                </a:solidFill>
              </a:rPr>
              <a:t>крови), содержание </a:t>
            </a:r>
            <a:r>
              <a:rPr lang="ru-RU" sz="2000" dirty="0">
                <a:solidFill>
                  <a:srgbClr val="002060"/>
                </a:solidFill>
              </a:rPr>
              <a:t>СО каждые 3-4 часа уменьшается в два </a:t>
            </a:r>
            <a:r>
              <a:rPr lang="ru-RU" sz="2000" dirty="0" smtClean="0">
                <a:solidFill>
                  <a:srgbClr val="002060"/>
                </a:solidFill>
              </a:rPr>
              <a:t>раза. </a:t>
            </a:r>
          </a:p>
        </p:txBody>
      </p:sp>
    </p:spTree>
    <p:extLst>
      <p:ext uri="{BB962C8B-B14F-4D97-AF65-F5344CB8AC3E}">
        <p14:creationId xmlns:p14="http://schemas.microsoft.com/office/powerpoint/2010/main" val="7715239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476672"/>
            <a:ext cx="8712968" cy="5016758"/>
          </a:xfrm>
          <a:prstGeom prst="rect">
            <a:avLst/>
          </a:prstGeom>
        </p:spPr>
        <p:txBody>
          <a:bodyPr wrap="square">
            <a:spAutoFit/>
          </a:bodyPr>
          <a:lstStyle/>
          <a:p>
            <a:pPr algn="just"/>
            <a:r>
              <a:rPr lang="ru-RU" sz="2000" b="1" u="sng" dirty="0">
                <a:solidFill>
                  <a:srgbClr val="7030A0"/>
                </a:solidFill>
              </a:rPr>
              <a:t>АММИАК</a:t>
            </a:r>
            <a:r>
              <a:rPr lang="ru-RU" sz="2000" b="1" dirty="0">
                <a:solidFill>
                  <a:srgbClr val="7030A0"/>
                </a:solidFill>
              </a:rPr>
              <a:t> (NH</a:t>
            </a:r>
            <a:r>
              <a:rPr lang="ru-RU" sz="2000" b="1" baseline="-25000" dirty="0">
                <a:solidFill>
                  <a:srgbClr val="7030A0"/>
                </a:solidFill>
              </a:rPr>
              <a:t>3</a:t>
            </a:r>
            <a:r>
              <a:rPr lang="ru-RU" sz="2000" b="1" dirty="0">
                <a:solidFill>
                  <a:srgbClr val="7030A0"/>
                </a:solidFill>
              </a:rPr>
              <a:t>)</a:t>
            </a:r>
            <a:r>
              <a:rPr lang="ru-RU" sz="2000" dirty="0">
                <a:solidFill>
                  <a:srgbClr val="002060"/>
                </a:solidFill>
              </a:rPr>
              <a:t> – бесцветный газ с едким запахом, хорошо растворим в воде. Один миллиграмм газа при нормальных условиях занимает объем 1,314 </a:t>
            </a:r>
            <a:r>
              <a:rPr lang="ru-RU" sz="2000" dirty="0" smtClean="0">
                <a:solidFill>
                  <a:srgbClr val="002060"/>
                </a:solidFill>
              </a:rPr>
              <a:t>мл. По </a:t>
            </a:r>
            <a:r>
              <a:rPr lang="ru-RU" sz="2000" dirty="0">
                <a:solidFill>
                  <a:srgbClr val="002060"/>
                </a:solidFill>
              </a:rPr>
              <a:t>нормативам допустимое содержание NH</a:t>
            </a:r>
            <a:r>
              <a:rPr lang="ru-RU" sz="2000" baseline="-25000" dirty="0">
                <a:solidFill>
                  <a:srgbClr val="002060"/>
                </a:solidFill>
              </a:rPr>
              <a:t>3</a:t>
            </a:r>
            <a:r>
              <a:rPr lang="ru-RU" sz="2000" dirty="0">
                <a:solidFill>
                  <a:srgbClr val="002060"/>
                </a:solidFill>
              </a:rPr>
              <a:t> в помещениях для сельскохозяйственных животных </a:t>
            </a:r>
            <a:r>
              <a:rPr lang="ru-RU" sz="2000" dirty="0" smtClean="0">
                <a:solidFill>
                  <a:srgbClr val="002060"/>
                </a:solidFill>
              </a:rPr>
              <a:t>0,015 мг/л (15 мг/м3).</a:t>
            </a:r>
          </a:p>
          <a:p>
            <a:pPr algn="just"/>
            <a:endParaRPr lang="ru-RU" sz="2000" dirty="0" smtClean="0">
              <a:solidFill>
                <a:srgbClr val="002060"/>
              </a:solidFill>
            </a:endParaRPr>
          </a:p>
          <a:p>
            <a:pPr algn="just"/>
            <a:r>
              <a:rPr lang="ru-RU" sz="2000" dirty="0">
                <a:solidFill>
                  <a:srgbClr val="002060"/>
                </a:solidFill>
              </a:rPr>
              <a:t>Образуется аммиак главным образом при разложении помета, а при напольном способе содержания — подстилочного материала. Особенность аммиака — накапливаться внизу помещения при пониженной температуре, т. е. в зоне расположения птицы. При влажном воздухе аммиак распространяется по всему помещению. Особенный вред аммиака заключается в том, что он превращает гемоглобин в щелочной гематин. У птицы наблюдается анемия. Превышение его в помещении — предвестник появления больной птицы, а содержание в дозе 0,15 мг/л и выше вызывает гибель птицы в результате асфиксии.</a:t>
            </a:r>
          </a:p>
        </p:txBody>
      </p:sp>
    </p:spTree>
    <p:extLst>
      <p:ext uri="{BB962C8B-B14F-4D97-AF65-F5344CB8AC3E}">
        <p14:creationId xmlns:p14="http://schemas.microsoft.com/office/powerpoint/2010/main" val="1421174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04664"/>
            <a:ext cx="8568952" cy="2862322"/>
          </a:xfrm>
          <a:prstGeom prst="rect">
            <a:avLst/>
          </a:prstGeom>
        </p:spPr>
        <p:txBody>
          <a:bodyPr wrap="square">
            <a:spAutoFit/>
          </a:bodyPr>
          <a:lstStyle/>
          <a:p>
            <a:pPr algn="just"/>
            <a:r>
              <a:rPr lang="ru-RU" sz="2000" b="1" u="sng" dirty="0">
                <a:solidFill>
                  <a:srgbClr val="7030A0"/>
                </a:solidFill>
              </a:rPr>
              <a:t>СЕРОВОДОРОД</a:t>
            </a:r>
            <a:r>
              <a:rPr lang="ru-RU" sz="2000" b="1" dirty="0">
                <a:solidFill>
                  <a:srgbClr val="7030A0"/>
                </a:solidFill>
              </a:rPr>
              <a:t> (H</a:t>
            </a:r>
            <a:r>
              <a:rPr lang="ru-RU" sz="2000" b="1" baseline="-25000" dirty="0">
                <a:solidFill>
                  <a:srgbClr val="7030A0"/>
                </a:solidFill>
              </a:rPr>
              <a:t>2</a:t>
            </a:r>
            <a:r>
              <a:rPr lang="ru-RU" sz="2000" b="1" dirty="0">
                <a:solidFill>
                  <a:srgbClr val="7030A0"/>
                </a:solidFill>
              </a:rPr>
              <a:t>S) </a:t>
            </a:r>
            <a:r>
              <a:rPr lang="ru-RU" sz="2000" dirty="0">
                <a:solidFill>
                  <a:srgbClr val="002060"/>
                </a:solidFill>
              </a:rPr>
              <a:t>– бесцветный газ со специфическим запахом. Один мл газа при нормальных условиях занимает объем 0,6497 </a:t>
            </a:r>
            <a:r>
              <a:rPr lang="ru-RU" sz="2000" dirty="0" smtClean="0">
                <a:solidFill>
                  <a:srgbClr val="002060"/>
                </a:solidFill>
              </a:rPr>
              <a:t>мл. Предельно </a:t>
            </a:r>
            <a:r>
              <a:rPr lang="ru-RU" sz="2000" dirty="0">
                <a:solidFill>
                  <a:srgbClr val="002060"/>
                </a:solidFill>
              </a:rPr>
              <a:t>допустимое содержание H</a:t>
            </a:r>
            <a:r>
              <a:rPr lang="ru-RU" sz="2000" baseline="-25000" dirty="0">
                <a:solidFill>
                  <a:srgbClr val="002060"/>
                </a:solidFill>
              </a:rPr>
              <a:t>2</a:t>
            </a:r>
            <a:r>
              <a:rPr lang="ru-RU" sz="2000" dirty="0">
                <a:solidFill>
                  <a:srgbClr val="002060"/>
                </a:solidFill>
              </a:rPr>
              <a:t>S в воздухе помещений для животных </a:t>
            </a:r>
            <a:r>
              <a:rPr lang="ru-RU" sz="2000" dirty="0" smtClean="0">
                <a:solidFill>
                  <a:srgbClr val="002060"/>
                </a:solidFill>
              </a:rPr>
              <a:t>0,005 мг/л (5 мг/м3).</a:t>
            </a:r>
          </a:p>
          <a:p>
            <a:pPr algn="just"/>
            <a:r>
              <a:rPr lang="ru-RU" sz="2000" dirty="0"/>
              <a:t>Сероводород — самый токсичный газ. Проникая в кровь, он связывает железо гемоглобина. У птицы нарушаются окислительные реакции, она испытывает кислородное голодание. Если в помещении не убирать регулярно помет, то содержание сероводорода может превышать норму</a:t>
            </a:r>
            <a:endParaRPr lang="ru-RU" sz="2000" dirty="0">
              <a:solidFill>
                <a:srgbClr val="002060"/>
              </a:solidFill>
            </a:endParaRPr>
          </a:p>
        </p:txBody>
      </p:sp>
    </p:spTree>
    <p:extLst>
      <p:ext uri="{BB962C8B-B14F-4D97-AF65-F5344CB8AC3E}">
        <p14:creationId xmlns:p14="http://schemas.microsoft.com/office/powerpoint/2010/main" val="2586086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474345"/>
            <a:ext cx="7776864" cy="5386090"/>
          </a:xfrm>
          <a:prstGeom prst="rect">
            <a:avLst/>
          </a:prstGeom>
        </p:spPr>
        <p:txBody>
          <a:bodyPr wrap="square">
            <a:spAutoFit/>
          </a:bodyPr>
          <a:lstStyle/>
          <a:p>
            <a:pPr algn="just"/>
            <a:r>
              <a:rPr lang="ru-RU" sz="2000" b="1" u="sng" dirty="0">
                <a:solidFill>
                  <a:srgbClr val="7030A0"/>
                </a:solidFill>
              </a:rPr>
              <a:t>Микроклимат</a:t>
            </a:r>
            <a:r>
              <a:rPr lang="ru-RU" b="1" dirty="0">
                <a:solidFill>
                  <a:srgbClr val="002060"/>
                </a:solidFill>
              </a:rPr>
              <a:t> закрытых животноводческих помещений это комплекс </a:t>
            </a:r>
            <a:r>
              <a:rPr lang="ru-RU" b="1" dirty="0">
                <a:solidFill>
                  <a:srgbClr val="7030A0"/>
                </a:solidFill>
              </a:rPr>
              <a:t>физических факторов </a:t>
            </a:r>
            <a:r>
              <a:rPr lang="ru-RU" b="1" dirty="0">
                <a:solidFill>
                  <a:srgbClr val="002060"/>
                </a:solidFill>
              </a:rPr>
              <a:t>(температура, влажность, движение воздуха, солнечная радиация, атмосферное давление, освещение и ионизация), </a:t>
            </a:r>
            <a:r>
              <a:rPr lang="ru-RU" b="1" dirty="0">
                <a:solidFill>
                  <a:srgbClr val="7030A0"/>
                </a:solidFill>
              </a:rPr>
              <a:t>газовый состав воздуха </a:t>
            </a:r>
            <a:r>
              <a:rPr lang="ru-RU" b="1" dirty="0">
                <a:solidFill>
                  <a:srgbClr val="002060"/>
                </a:solidFill>
              </a:rPr>
              <a:t>(кислород, углекислый газ, аммиак, сероводород и др.) и </a:t>
            </a:r>
            <a:r>
              <a:rPr lang="ru-RU" b="1" dirty="0">
                <a:solidFill>
                  <a:srgbClr val="7030A0"/>
                </a:solidFill>
              </a:rPr>
              <a:t>механические примеси</a:t>
            </a:r>
            <a:r>
              <a:rPr lang="ru-RU" b="1" dirty="0">
                <a:solidFill>
                  <a:srgbClr val="002060"/>
                </a:solidFill>
              </a:rPr>
              <a:t> (пыль и микроорганизмы). </a:t>
            </a:r>
            <a:endParaRPr lang="ru-RU" b="1" dirty="0" smtClean="0">
              <a:solidFill>
                <a:srgbClr val="002060"/>
              </a:solidFill>
            </a:endParaRPr>
          </a:p>
          <a:p>
            <a:pPr algn="just"/>
            <a:endParaRPr lang="ru-RU" b="1" dirty="0" smtClean="0">
              <a:solidFill>
                <a:srgbClr val="002060"/>
              </a:solidFill>
            </a:endParaRPr>
          </a:p>
          <a:p>
            <a:pPr algn="just"/>
            <a:r>
              <a:rPr lang="ru-RU" b="1" dirty="0" smtClean="0">
                <a:solidFill>
                  <a:srgbClr val="002060"/>
                </a:solidFill>
              </a:rPr>
              <a:t>Формирование </a:t>
            </a:r>
            <a:r>
              <a:rPr lang="ru-RU" b="1" dirty="0">
                <a:solidFill>
                  <a:srgbClr val="002060"/>
                </a:solidFill>
              </a:rPr>
              <a:t>микроклимата в помещениях для животных зависит от ряда условий: местного климата, термического и влажностного состояния ограждающих конструкций здания, уровня воздухообмена или вентиляции, отопления, канализации и освещения, а также от степени теплопродукции животных, плотности их размещения, технологии содержания, распорядка дня и т.д</a:t>
            </a:r>
            <a:r>
              <a:rPr lang="ru-RU" b="1" dirty="0" smtClean="0">
                <a:solidFill>
                  <a:srgbClr val="002060"/>
                </a:solidFill>
              </a:rPr>
              <a:t>.</a:t>
            </a:r>
          </a:p>
          <a:p>
            <a:pPr algn="just"/>
            <a:endParaRPr lang="ru-RU" b="1" dirty="0" smtClean="0">
              <a:solidFill>
                <a:srgbClr val="002060"/>
              </a:solidFill>
            </a:endParaRPr>
          </a:p>
          <a:p>
            <a:pPr algn="just"/>
            <a:r>
              <a:rPr lang="ru-RU" b="1" dirty="0" smtClean="0">
                <a:solidFill>
                  <a:srgbClr val="002060"/>
                </a:solidFill>
              </a:rPr>
              <a:t>Среди факторов микроклимата </a:t>
            </a:r>
            <a:r>
              <a:rPr lang="ru-RU" b="1" dirty="0">
                <a:solidFill>
                  <a:srgbClr val="002060"/>
                </a:solidFill>
              </a:rPr>
              <a:t>важнейшее значение имеют физические свойства воздуха: температура, влажность, движение воздуха, атмосферное давление, солнечная радиация и электрические явления. </a:t>
            </a:r>
          </a:p>
        </p:txBody>
      </p:sp>
    </p:spTree>
    <p:extLst>
      <p:ext uri="{BB962C8B-B14F-4D97-AF65-F5344CB8AC3E}">
        <p14:creationId xmlns:p14="http://schemas.microsoft.com/office/powerpoint/2010/main" val="3637524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C:\Users\Админ\Desktop\ppm-ta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613628"/>
            <a:ext cx="7574931" cy="486175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83814" y="1097"/>
            <a:ext cx="8407126" cy="1631216"/>
          </a:xfrm>
          <a:prstGeom prst="rect">
            <a:avLst/>
          </a:prstGeom>
        </p:spPr>
        <p:txBody>
          <a:bodyPr wrap="square">
            <a:spAutoFit/>
          </a:bodyPr>
          <a:lstStyle/>
          <a:p>
            <a:pPr algn="ctr"/>
            <a:r>
              <a:rPr lang="ru-RU" sz="2800" b="1" dirty="0" err="1">
                <a:solidFill>
                  <a:srgbClr val="7030A0"/>
                </a:solidFill>
              </a:rPr>
              <a:t>ppm</a:t>
            </a:r>
            <a:endParaRPr lang="ru-RU" sz="2800" dirty="0" smtClean="0">
              <a:solidFill>
                <a:srgbClr val="7030A0"/>
              </a:solidFill>
            </a:endParaRPr>
          </a:p>
          <a:p>
            <a:pPr algn="just"/>
            <a:r>
              <a:rPr lang="ru-RU" dirty="0" smtClean="0">
                <a:solidFill>
                  <a:srgbClr val="002060"/>
                </a:solidFill>
              </a:rPr>
              <a:t>Миллионная </a:t>
            </a:r>
            <a:r>
              <a:rPr lang="ru-RU" dirty="0">
                <a:solidFill>
                  <a:srgbClr val="002060"/>
                </a:solidFill>
              </a:rPr>
              <a:t>доля — </a:t>
            </a:r>
            <a:r>
              <a:rPr lang="ru-RU" b="1" dirty="0">
                <a:solidFill>
                  <a:srgbClr val="002060"/>
                </a:solidFill>
              </a:rPr>
              <a:t>единица</a:t>
            </a:r>
            <a:r>
              <a:rPr lang="ru-RU" dirty="0">
                <a:solidFill>
                  <a:srgbClr val="002060"/>
                </a:solidFill>
              </a:rPr>
              <a:t> </a:t>
            </a:r>
            <a:r>
              <a:rPr lang="ru-RU" b="1" dirty="0">
                <a:solidFill>
                  <a:srgbClr val="002060"/>
                </a:solidFill>
              </a:rPr>
              <a:t>измерения</a:t>
            </a:r>
            <a:r>
              <a:rPr lang="ru-RU" dirty="0">
                <a:solidFill>
                  <a:srgbClr val="002060"/>
                </a:solidFill>
              </a:rPr>
              <a:t> каких-либо относительных величин, равная 1⋅10−6 от базового показателя. Обозначается млн−1, </a:t>
            </a:r>
            <a:r>
              <a:rPr lang="ru-RU" dirty="0" err="1">
                <a:solidFill>
                  <a:srgbClr val="002060"/>
                </a:solidFill>
              </a:rPr>
              <a:t>мд</a:t>
            </a:r>
            <a:r>
              <a:rPr lang="ru-RU" dirty="0">
                <a:solidFill>
                  <a:srgbClr val="002060"/>
                </a:solidFill>
              </a:rPr>
              <a:t> или сокращением </a:t>
            </a:r>
            <a:r>
              <a:rPr lang="ru-RU" b="1" dirty="0" err="1">
                <a:solidFill>
                  <a:srgbClr val="002060"/>
                </a:solidFill>
              </a:rPr>
              <a:t>ppm</a:t>
            </a:r>
            <a:r>
              <a:rPr lang="ru-RU" dirty="0">
                <a:solidFill>
                  <a:srgbClr val="002060"/>
                </a:solidFill>
              </a:rPr>
              <a:t> (от англ. </a:t>
            </a:r>
            <a:r>
              <a:rPr lang="ru-RU" dirty="0" err="1">
                <a:solidFill>
                  <a:srgbClr val="002060"/>
                </a:solidFill>
              </a:rPr>
              <a:t>parts</a:t>
            </a:r>
            <a:r>
              <a:rPr lang="ru-RU" dirty="0">
                <a:solidFill>
                  <a:srgbClr val="002060"/>
                </a:solidFill>
              </a:rPr>
              <a:t> </a:t>
            </a:r>
            <a:r>
              <a:rPr lang="ru-RU" dirty="0" err="1">
                <a:solidFill>
                  <a:srgbClr val="002060"/>
                </a:solidFill>
              </a:rPr>
              <a:t>per</a:t>
            </a:r>
            <a:r>
              <a:rPr lang="ru-RU" dirty="0">
                <a:solidFill>
                  <a:srgbClr val="002060"/>
                </a:solidFill>
              </a:rPr>
              <a:t> </a:t>
            </a:r>
            <a:r>
              <a:rPr lang="ru-RU" dirty="0" err="1">
                <a:solidFill>
                  <a:srgbClr val="002060"/>
                </a:solidFill>
              </a:rPr>
              <a:t>million</a:t>
            </a:r>
            <a:r>
              <a:rPr lang="ru-RU" dirty="0">
                <a:solidFill>
                  <a:srgbClr val="002060"/>
                </a:solidFill>
              </a:rPr>
              <a:t>, читается «пи-пи-эм» — «частей на миллион»).</a:t>
            </a:r>
            <a:r>
              <a:rPr lang="ru-RU" dirty="0"/>
              <a:t> </a:t>
            </a:r>
            <a:endParaRPr lang="ru-RU" dirty="0"/>
          </a:p>
        </p:txBody>
      </p:sp>
    </p:spTree>
    <p:extLst>
      <p:ext uri="{BB962C8B-B14F-4D97-AF65-F5344CB8AC3E}">
        <p14:creationId xmlns:p14="http://schemas.microsoft.com/office/powerpoint/2010/main" val="3285336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C:\Users\Админ\Desktop\410065419_w500_h500_gazoanalizator-perenosnoj-chemi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13" y="1700808"/>
            <a:ext cx="4572001"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C:\Users\Админ\Desktop\141_orig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1059135"/>
            <a:ext cx="3048000" cy="2030413"/>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3" descr="C:\Users\Админ\Desktop\b_17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676" y="3089548"/>
            <a:ext cx="3768452" cy="376845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931460" y="404664"/>
            <a:ext cx="3637534" cy="584775"/>
          </a:xfrm>
          <a:prstGeom prst="rect">
            <a:avLst/>
          </a:prstGeom>
        </p:spPr>
        <p:txBody>
          <a:bodyPr wrap="none">
            <a:spAutoFit/>
          </a:bodyPr>
          <a:lstStyle/>
          <a:p>
            <a:r>
              <a:rPr lang="ru-RU" sz="3200" b="1" dirty="0" smtClean="0">
                <a:solidFill>
                  <a:srgbClr val="002060"/>
                </a:solidFill>
              </a:rPr>
              <a:t>Газоанализаторы</a:t>
            </a:r>
            <a:endParaRPr lang="ru-RU" sz="3200" b="1" dirty="0">
              <a:solidFill>
                <a:srgbClr val="002060"/>
              </a:solidFill>
            </a:endParaRPr>
          </a:p>
        </p:txBody>
      </p:sp>
    </p:spTree>
    <p:extLst>
      <p:ext uri="{BB962C8B-B14F-4D97-AF65-F5344CB8AC3E}">
        <p14:creationId xmlns:p14="http://schemas.microsoft.com/office/powerpoint/2010/main" val="3319360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43808" y="476672"/>
            <a:ext cx="3074881" cy="584775"/>
          </a:xfrm>
          <a:prstGeom prst="rect">
            <a:avLst/>
          </a:prstGeom>
        </p:spPr>
        <p:txBody>
          <a:bodyPr wrap="none">
            <a:spAutoFit/>
          </a:bodyPr>
          <a:lstStyle/>
          <a:p>
            <a:r>
              <a:rPr lang="ru-RU" sz="3200" b="1" dirty="0" smtClean="0">
                <a:solidFill>
                  <a:srgbClr val="002060"/>
                </a:solidFill>
              </a:rPr>
              <a:t>Освещённость</a:t>
            </a:r>
            <a:endParaRPr lang="ru-RU" sz="3200" b="1" dirty="0">
              <a:solidFill>
                <a:srgbClr val="002060"/>
              </a:solidFill>
            </a:endParaRPr>
          </a:p>
        </p:txBody>
      </p:sp>
      <p:sp>
        <p:nvSpPr>
          <p:cNvPr id="3" name="Прямоугольник 2"/>
          <p:cNvSpPr/>
          <p:nvPr/>
        </p:nvSpPr>
        <p:spPr>
          <a:xfrm>
            <a:off x="230727" y="1061447"/>
            <a:ext cx="8784976" cy="1631216"/>
          </a:xfrm>
          <a:prstGeom prst="rect">
            <a:avLst/>
          </a:prstGeom>
        </p:spPr>
        <p:txBody>
          <a:bodyPr wrap="square">
            <a:spAutoFit/>
          </a:bodyPr>
          <a:lstStyle/>
          <a:p>
            <a:pPr algn="just"/>
            <a:r>
              <a:rPr lang="ru-RU" sz="2000" b="1" i="1" u="sng" dirty="0">
                <a:solidFill>
                  <a:srgbClr val="7030A0"/>
                </a:solidFill>
              </a:rPr>
              <a:t>Геометрический способ</a:t>
            </a:r>
            <a:r>
              <a:rPr lang="ru-RU" sz="2000" dirty="0">
                <a:solidFill>
                  <a:srgbClr val="7030A0"/>
                </a:solidFill>
              </a:rPr>
              <a:t> </a:t>
            </a:r>
            <a:r>
              <a:rPr lang="ru-RU" sz="2000" dirty="0">
                <a:solidFill>
                  <a:srgbClr val="002060"/>
                </a:solidFill>
              </a:rPr>
              <a:t>основан на вычислении светового коэффициента </a:t>
            </a:r>
            <a:r>
              <a:rPr lang="ru-RU" sz="2000" dirty="0" smtClean="0">
                <a:solidFill>
                  <a:srgbClr val="002060"/>
                </a:solidFill>
              </a:rPr>
              <a:t>(СК). Применяется в помещениях с естественным освещением.</a:t>
            </a:r>
            <a:endParaRPr lang="ru-RU" sz="2000" dirty="0">
              <a:solidFill>
                <a:srgbClr val="002060"/>
              </a:solidFill>
            </a:endParaRPr>
          </a:p>
          <a:p>
            <a:pPr algn="just"/>
            <a:r>
              <a:rPr lang="ru-RU" sz="2000" i="1" u="sng" dirty="0">
                <a:solidFill>
                  <a:srgbClr val="7030A0"/>
                </a:solidFill>
              </a:rPr>
              <a:t>Световой коэффициент</a:t>
            </a:r>
            <a:r>
              <a:rPr lang="ru-RU" sz="2000" i="1" dirty="0">
                <a:solidFill>
                  <a:srgbClr val="7030A0"/>
                </a:solidFill>
              </a:rPr>
              <a:t> </a:t>
            </a:r>
            <a:r>
              <a:rPr lang="ru-RU" sz="2000" dirty="0">
                <a:solidFill>
                  <a:srgbClr val="002060"/>
                </a:solidFill>
              </a:rPr>
              <a:t>- отношение остеклённой площади окон к площади пола, при этом первая величина принимается за единицу.</a:t>
            </a:r>
          </a:p>
        </p:txBody>
      </p:sp>
      <p:sp>
        <p:nvSpPr>
          <p:cNvPr id="4" name="Прямоугольник 3"/>
          <p:cNvSpPr/>
          <p:nvPr/>
        </p:nvSpPr>
        <p:spPr>
          <a:xfrm>
            <a:off x="230727" y="2690336"/>
            <a:ext cx="8784976" cy="707886"/>
          </a:xfrm>
          <a:prstGeom prst="rect">
            <a:avLst/>
          </a:prstGeom>
        </p:spPr>
        <p:txBody>
          <a:bodyPr wrap="square">
            <a:spAutoFit/>
          </a:bodyPr>
          <a:lstStyle/>
          <a:p>
            <a:r>
              <a:rPr lang="ru-RU" sz="2000" b="1" i="1" u="sng" dirty="0">
                <a:solidFill>
                  <a:srgbClr val="7030A0"/>
                </a:solidFill>
              </a:rPr>
              <a:t>Светотехнический способ</a:t>
            </a:r>
            <a:r>
              <a:rPr lang="ru-RU" sz="2000" dirty="0">
                <a:solidFill>
                  <a:srgbClr val="7030A0"/>
                </a:solidFill>
              </a:rPr>
              <a:t> </a:t>
            </a:r>
            <a:r>
              <a:rPr lang="ru-RU" sz="2000" dirty="0" smtClean="0">
                <a:solidFill>
                  <a:srgbClr val="002060"/>
                </a:solidFill>
              </a:rPr>
              <a:t>– определение освещенности при помощи люксметра. Измерение производится в люксах.</a:t>
            </a:r>
            <a:endParaRPr lang="ru-RU" sz="2000" dirty="0">
              <a:solidFill>
                <a:srgbClr val="002060"/>
              </a:solidFill>
            </a:endParaRPr>
          </a:p>
        </p:txBody>
      </p:sp>
      <p:sp>
        <p:nvSpPr>
          <p:cNvPr id="5" name="Прямоугольник 4"/>
          <p:cNvSpPr/>
          <p:nvPr/>
        </p:nvSpPr>
        <p:spPr>
          <a:xfrm>
            <a:off x="230726" y="3419538"/>
            <a:ext cx="8661753" cy="1631216"/>
          </a:xfrm>
          <a:prstGeom prst="rect">
            <a:avLst/>
          </a:prstGeom>
        </p:spPr>
        <p:txBody>
          <a:bodyPr wrap="square">
            <a:spAutoFit/>
          </a:bodyPr>
          <a:lstStyle/>
          <a:p>
            <a:pPr algn="ctr"/>
            <a:r>
              <a:rPr lang="ru-RU" sz="2000" b="1" dirty="0">
                <a:solidFill>
                  <a:srgbClr val="7030A0"/>
                </a:solidFill>
              </a:rPr>
              <a:t>Определение искусственной освещенности</a:t>
            </a:r>
          </a:p>
          <a:p>
            <a:pPr algn="just"/>
            <a:r>
              <a:rPr lang="ru-RU" sz="2000" dirty="0">
                <a:solidFill>
                  <a:srgbClr val="002060"/>
                </a:solidFill>
              </a:rPr>
              <a:t>Для этой цели подсчитывают число ламп в помещении и суммируют в ваттах их мощность. Затем делят последнюю величину на площадь помещения, выраженную в квадратных метрах, и полученную удельную мощность ламп умножают на коэффициент «е»:</a:t>
            </a: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7" name="Объект 6"/>
          <p:cNvGraphicFramePr>
            <a:graphicFrameLocks noChangeAspect="1"/>
          </p:cNvGraphicFramePr>
          <p:nvPr>
            <p:extLst>
              <p:ext uri="{D42A27DB-BD31-4B8C-83A1-F6EECF244321}">
                <p14:modId xmlns:p14="http://schemas.microsoft.com/office/powerpoint/2010/main" val="3047236831"/>
              </p:ext>
            </p:extLst>
          </p:nvPr>
        </p:nvGraphicFramePr>
        <p:xfrm>
          <a:off x="395536" y="5157192"/>
          <a:ext cx="2197942" cy="976863"/>
        </p:xfrm>
        <a:graphic>
          <a:graphicData uri="http://schemas.openxmlformats.org/presentationml/2006/ole">
            <mc:AlternateContent xmlns:mc="http://schemas.openxmlformats.org/markup-compatibility/2006">
              <mc:Choice xmlns:v="urn:schemas-microsoft-com:vml" Requires="v">
                <p:oleObj spid="_x0000_s28680" r:id="rId3" imgW="1117115" imgH="495085" progId="Equation.3">
                  <p:embed/>
                </p:oleObj>
              </mc:Choice>
              <mc:Fallback>
                <p:oleObj r:id="rId3" imgW="1117115" imgH="495085"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5157192"/>
                        <a:ext cx="2197942" cy="976863"/>
                      </a:xfrm>
                      <a:prstGeom prst="rect">
                        <a:avLst/>
                      </a:prstGeom>
                      <a:noFill/>
                    </p:spPr>
                  </p:pic>
                </p:oleObj>
              </mc:Fallback>
            </mc:AlternateContent>
          </a:graphicData>
        </a:graphic>
      </p:graphicFrame>
      <p:sp>
        <p:nvSpPr>
          <p:cNvPr id="8" name="Rectangle 3"/>
          <p:cNvSpPr>
            <a:spLocks noChangeArrowheads="1"/>
          </p:cNvSpPr>
          <p:nvPr/>
        </p:nvSpPr>
        <p:spPr bwMode="auto">
          <a:xfrm>
            <a:off x="0" y="952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ru-RU" altLang="ru-RU" sz="15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(лк),</a:t>
            </a: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5"/>
          <p:cNvSpPr>
            <a:spLocks noChangeArrowheads="1"/>
          </p:cNvSpPr>
          <p:nvPr/>
        </p:nvSpPr>
        <p:spPr bwMode="auto">
          <a:xfrm>
            <a:off x="3029994" y="5060147"/>
            <a:ext cx="6146234"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539750" algn="l"/>
                <a:tab pos="1169988" algn="l"/>
                <a:tab pos="1530350" algn="l"/>
              </a:tabLst>
              <a:defRPr>
                <a:solidFill>
                  <a:schemeClr val="tx1"/>
                </a:solidFill>
                <a:latin typeface="Arial" pitchFamily="34" charset="0"/>
                <a:cs typeface="Arial" pitchFamily="34" charset="0"/>
              </a:defRPr>
            </a:lvl1pPr>
            <a:lvl2pPr fontAlgn="base">
              <a:spcBef>
                <a:spcPct val="0"/>
              </a:spcBef>
              <a:spcAft>
                <a:spcPct val="0"/>
              </a:spcAft>
              <a:tabLst>
                <a:tab pos="539750" algn="l"/>
                <a:tab pos="1169988" algn="l"/>
                <a:tab pos="1530350" algn="l"/>
              </a:tabLst>
              <a:defRPr>
                <a:solidFill>
                  <a:schemeClr val="tx1"/>
                </a:solidFill>
                <a:latin typeface="Arial" pitchFamily="34" charset="0"/>
                <a:cs typeface="Arial" pitchFamily="34" charset="0"/>
              </a:defRPr>
            </a:lvl2pPr>
            <a:lvl3pPr fontAlgn="base">
              <a:spcBef>
                <a:spcPct val="0"/>
              </a:spcBef>
              <a:spcAft>
                <a:spcPct val="0"/>
              </a:spcAft>
              <a:tabLst>
                <a:tab pos="539750" algn="l"/>
                <a:tab pos="1169988" algn="l"/>
                <a:tab pos="1530350" algn="l"/>
              </a:tabLst>
              <a:defRPr>
                <a:solidFill>
                  <a:schemeClr val="tx1"/>
                </a:solidFill>
                <a:latin typeface="Arial" pitchFamily="34" charset="0"/>
                <a:cs typeface="Arial" pitchFamily="34" charset="0"/>
              </a:defRPr>
            </a:lvl3pPr>
            <a:lvl4pPr fontAlgn="base">
              <a:spcBef>
                <a:spcPct val="0"/>
              </a:spcBef>
              <a:spcAft>
                <a:spcPct val="0"/>
              </a:spcAft>
              <a:tabLst>
                <a:tab pos="539750" algn="l"/>
                <a:tab pos="1169988" algn="l"/>
                <a:tab pos="1530350" algn="l"/>
              </a:tabLst>
              <a:defRPr>
                <a:solidFill>
                  <a:schemeClr val="tx1"/>
                </a:solidFill>
                <a:latin typeface="Arial" pitchFamily="34" charset="0"/>
                <a:cs typeface="Arial" pitchFamily="34" charset="0"/>
              </a:defRPr>
            </a:lvl4pPr>
            <a:lvl5pPr fontAlgn="base">
              <a:spcBef>
                <a:spcPct val="0"/>
              </a:spcBef>
              <a:spcAft>
                <a:spcPct val="0"/>
              </a:spcAft>
              <a:tabLst>
                <a:tab pos="539750" algn="l"/>
                <a:tab pos="1169988" algn="l"/>
                <a:tab pos="1530350" algn="l"/>
              </a:tabLst>
              <a:defRPr>
                <a:solidFill>
                  <a:schemeClr val="tx1"/>
                </a:solidFill>
                <a:latin typeface="Arial" pitchFamily="34" charset="0"/>
                <a:cs typeface="Arial" pitchFamily="34" charset="0"/>
              </a:defRPr>
            </a:lvl5pPr>
            <a:lvl6pPr fontAlgn="base">
              <a:spcBef>
                <a:spcPct val="0"/>
              </a:spcBef>
              <a:spcAft>
                <a:spcPct val="0"/>
              </a:spcAft>
              <a:tabLst>
                <a:tab pos="539750" algn="l"/>
                <a:tab pos="1169988" algn="l"/>
                <a:tab pos="1530350" algn="l"/>
              </a:tabLst>
              <a:defRPr>
                <a:solidFill>
                  <a:schemeClr val="tx1"/>
                </a:solidFill>
                <a:latin typeface="Arial" pitchFamily="34" charset="0"/>
                <a:cs typeface="Arial" pitchFamily="34" charset="0"/>
              </a:defRPr>
            </a:lvl6pPr>
            <a:lvl7pPr fontAlgn="base">
              <a:spcBef>
                <a:spcPct val="0"/>
              </a:spcBef>
              <a:spcAft>
                <a:spcPct val="0"/>
              </a:spcAft>
              <a:tabLst>
                <a:tab pos="539750" algn="l"/>
                <a:tab pos="1169988" algn="l"/>
                <a:tab pos="1530350" algn="l"/>
              </a:tabLst>
              <a:defRPr>
                <a:solidFill>
                  <a:schemeClr val="tx1"/>
                </a:solidFill>
                <a:latin typeface="Arial" pitchFamily="34" charset="0"/>
                <a:cs typeface="Arial" pitchFamily="34" charset="0"/>
              </a:defRPr>
            </a:lvl7pPr>
            <a:lvl8pPr fontAlgn="base">
              <a:spcBef>
                <a:spcPct val="0"/>
              </a:spcBef>
              <a:spcAft>
                <a:spcPct val="0"/>
              </a:spcAft>
              <a:tabLst>
                <a:tab pos="539750" algn="l"/>
                <a:tab pos="1169988" algn="l"/>
                <a:tab pos="1530350" algn="l"/>
              </a:tabLst>
              <a:defRPr>
                <a:solidFill>
                  <a:schemeClr val="tx1"/>
                </a:solidFill>
                <a:latin typeface="Arial" pitchFamily="34" charset="0"/>
                <a:cs typeface="Arial" pitchFamily="34" charset="0"/>
              </a:defRPr>
            </a:lvl8pPr>
            <a:lvl9pPr fontAlgn="base">
              <a:spcBef>
                <a:spcPct val="0"/>
              </a:spcBef>
              <a:spcAft>
                <a:spcPct val="0"/>
              </a:spcAft>
              <a:tabLst>
                <a:tab pos="539750" algn="l"/>
                <a:tab pos="1169988" algn="l"/>
                <a:tab pos="1530350" algn="l"/>
              </a:tabLst>
              <a:defRPr>
                <a:solidFill>
                  <a:schemeClr val="tx1"/>
                </a:solidFill>
                <a:latin typeface="Arial" pitchFamily="34" charset="0"/>
                <a:cs typeface="Arial" pitchFamily="34" charset="0"/>
              </a:defRPr>
            </a:lvl9pPr>
          </a:lstStyle>
          <a:p>
            <a:pPr marL="0" marR="0" lvl="0" indent="457200" algn="just" defTabSz="914400" rtl="0" eaLnBrk="1" fontAlgn="base" latinLnBrk="0" hangingPunct="1">
              <a:lnSpc>
                <a:spcPct val="100000"/>
              </a:lnSpc>
              <a:spcBef>
                <a:spcPct val="0"/>
              </a:spcBef>
              <a:spcAft>
                <a:spcPct val="0"/>
              </a:spcAft>
              <a:buClrTx/>
              <a:buSzTx/>
              <a:buFontTx/>
              <a:buNone/>
              <a:tabLst>
                <a:tab pos="539750" algn="l"/>
                <a:tab pos="1169988" algn="l"/>
                <a:tab pos="1530350" algn="l"/>
              </a:tabLst>
            </a:pPr>
            <a:r>
              <a:rPr kumimoji="0" lang="en-US" altLang="ru-RU" sz="15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n </a:t>
            </a:r>
            <a:r>
              <a:rPr kumimoji="0" lang="ru-RU" altLang="ru-RU" sz="15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количество ламп накаливания; </a:t>
            </a:r>
          </a:p>
          <a:p>
            <a:pPr marL="0" marR="0" lvl="0" indent="457200" algn="just" defTabSz="914400" rtl="0" eaLnBrk="1" fontAlgn="base" latinLnBrk="0" hangingPunct="1">
              <a:lnSpc>
                <a:spcPct val="100000"/>
              </a:lnSpc>
              <a:spcBef>
                <a:spcPct val="0"/>
              </a:spcBef>
              <a:spcAft>
                <a:spcPct val="0"/>
              </a:spcAft>
              <a:buClrTx/>
              <a:buSzTx/>
              <a:buFontTx/>
              <a:buNone/>
              <a:tabLst>
                <a:tab pos="539750" algn="l"/>
                <a:tab pos="1169988" algn="l"/>
                <a:tab pos="1530350" algn="l"/>
              </a:tabLst>
            </a:pPr>
            <a:r>
              <a:rPr kumimoji="0" lang="en-US" altLang="ru-RU" sz="15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N </a:t>
            </a:r>
            <a:r>
              <a:rPr kumimoji="0" lang="ru-RU" altLang="ru-RU" sz="15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мощность ламп, Вт; </a:t>
            </a:r>
          </a:p>
          <a:p>
            <a:pPr marL="0" marR="0" lvl="0" indent="457200" algn="just" defTabSz="914400" rtl="0" eaLnBrk="1" fontAlgn="base" latinLnBrk="0" hangingPunct="1">
              <a:lnSpc>
                <a:spcPct val="100000"/>
              </a:lnSpc>
              <a:spcBef>
                <a:spcPct val="0"/>
              </a:spcBef>
              <a:spcAft>
                <a:spcPct val="0"/>
              </a:spcAft>
              <a:buClrTx/>
              <a:buSzTx/>
              <a:buFontTx/>
              <a:buNone/>
              <a:tabLst>
                <a:tab pos="539750" algn="l"/>
                <a:tab pos="1169988" algn="l"/>
                <a:tab pos="1530350" algn="l"/>
              </a:tabLst>
            </a:pPr>
            <a:r>
              <a:rPr kumimoji="0" lang="en-US" altLang="ru-RU" sz="15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S</a:t>
            </a:r>
            <a:r>
              <a:rPr kumimoji="0" lang="ru-RU" altLang="ru-RU" sz="1500" b="1" i="0" u="none" strike="noStrike" cap="none" normalizeH="0" baseline="-30000" dirty="0" smtClean="0">
                <a:ln>
                  <a:noFill/>
                </a:ln>
                <a:solidFill>
                  <a:srgbClr val="002060"/>
                </a:solidFill>
                <a:effectLst/>
                <a:latin typeface="Arial" pitchFamily="34" charset="0"/>
                <a:ea typeface="Times New Roman" pitchFamily="18" charset="0"/>
                <a:cs typeface="Arial" pitchFamily="34" charset="0"/>
              </a:rPr>
              <a:t>пола</a:t>
            </a:r>
            <a:r>
              <a:rPr kumimoji="0" lang="ru-RU" altLang="ru-RU" sz="15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 площадь пола, м</a:t>
            </a:r>
            <a:r>
              <a:rPr kumimoji="0" lang="ru-RU" altLang="ru-RU" sz="1500" b="1" i="0" u="none" strike="noStrike" cap="none" normalizeH="0" baseline="30000" dirty="0" smtClean="0">
                <a:ln>
                  <a:noFill/>
                </a:ln>
                <a:solidFill>
                  <a:srgbClr val="002060"/>
                </a:solidFill>
                <a:effectLst/>
                <a:latin typeface="Arial" pitchFamily="34" charset="0"/>
                <a:ea typeface="Times New Roman" pitchFamily="18" charset="0"/>
                <a:cs typeface="Arial" pitchFamily="34" charset="0"/>
              </a:rPr>
              <a:t>2</a:t>
            </a:r>
            <a:r>
              <a:rPr kumimoji="0" lang="ru-RU" altLang="ru-RU" sz="15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en-US" altLang="ru-RU" sz="15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endParaRPr kumimoji="0" lang="ru-RU" altLang="ru-RU" sz="15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endParaRPr>
          </a:p>
          <a:p>
            <a:pPr marL="0" marR="0" lvl="0" indent="457200" algn="just" defTabSz="914400" rtl="0" eaLnBrk="1" fontAlgn="base" latinLnBrk="0" hangingPunct="1">
              <a:lnSpc>
                <a:spcPct val="100000"/>
              </a:lnSpc>
              <a:spcBef>
                <a:spcPct val="0"/>
              </a:spcBef>
              <a:spcAft>
                <a:spcPct val="0"/>
              </a:spcAft>
              <a:buClrTx/>
              <a:buSzTx/>
              <a:buFontTx/>
              <a:buNone/>
              <a:tabLst>
                <a:tab pos="539750" algn="l"/>
                <a:tab pos="1169988" algn="l"/>
                <a:tab pos="1530350" algn="l"/>
              </a:tabLst>
            </a:pPr>
            <a:r>
              <a:rPr kumimoji="0" lang="en-US" altLang="ru-RU" sz="15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е – </a:t>
            </a:r>
            <a:r>
              <a:rPr kumimoji="0" lang="en-US" altLang="ru-RU" sz="1500" b="1"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коэффициент</a:t>
            </a:r>
            <a:r>
              <a:rPr kumimoji="0" lang="en-US" altLang="ru-RU" sz="15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en-US" altLang="ru-RU" sz="1500" b="1"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обозначающий</a:t>
            </a:r>
            <a:r>
              <a:rPr kumimoji="0" lang="en-US" altLang="ru-RU" sz="15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en-US" altLang="ru-RU" sz="1500" b="1"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количество</a:t>
            </a:r>
            <a:r>
              <a:rPr kumimoji="0" lang="en-US" altLang="ru-RU" sz="15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en-US" altLang="ru-RU" sz="1500" b="1"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люксов</a:t>
            </a:r>
            <a:r>
              <a:rPr kumimoji="0" lang="en-US" altLang="ru-RU" sz="15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endParaRPr kumimoji="0" lang="ru-RU" altLang="ru-RU" sz="15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endParaRPr>
          </a:p>
          <a:p>
            <a:pPr marL="0" marR="0" lvl="0" indent="457200" algn="just" defTabSz="914400" rtl="0" eaLnBrk="1" fontAlgn="base" latinLnBrk="0" hangingPunct="1">
              <a:lnSpc>
                <a:spcPct val="100000"/>
              </a:lnSpc>
              <a:spcBef>
                <a:spcPct val="0"/>
              </a:spcBef>
              <a:spcAft>
                <a:spcPct val="0"/>
              </a:spcAft>
              <a:buClrTx/>
              <a:buSzTx/>
              <a:buFontTx/>
              <a:buNone/>
              <a:tabLst>
                <a:tab pos="539750" algn="l"/>
                <a:tab pos="1169988" algn="l"/>
                <a:tab pos="1530350" algn="l"/>
              </a:tabLst>
            </a:pPr>
            <a:r>
              <a:rPr kumimoji="0" lang="en-US" altLang="ru-RU" sz="1500" b="1"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которое</a:t>
            </a:r>
            <a:r>
              <a:rPr kumimoji="0" lang="en-US" altLang="ru-RU" sz="15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en-US" altLang="ru-RU" sz="1500" b="1"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даёт</a:t>
            </a:r>
            <a:r>
              <a:rPr kumimoji="0" lang="en-US" altLang="ru-RU" sz="15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en-US" altLang="ru-RU" sz="1500" b="1"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удельная</a:t>
            </a:r>
            <a:r>
              <a:rPr kumimoji="0" lang="en-US" altLang="ru-RU" sz="15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en-US" altLang="ru-RU" sz="1500" b="1"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мощность</a:t>
            </a:r>
            <a:r>
              <a:rPr kumimoji="0" lang="en-US" altLang="ru-RU" sz="15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en-US" altLang="ru-RU" sz="1500" b="1"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равная</a:t>
            </a:r>
            <a:r>
              <a:rPr kumimoji="0" lang="en-US" altLang="ru-RU" sz="15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1 </a:t>
            </a:r>
            <a:r>
              <a:rPr kumimoji="0" lang="en-US" altLang="ru-RU" sz="1500" b="1"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ватту</a:t>
            </a:r>
            <a:r>
              <a:rPr kumimoji="0" lang="en-US" altLang="ru-RU" sz="15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en-US" altLang="ru-RU" sz="1500" b="1"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на</a:t>
            </a:r>
            <a:r>
              <a:rPr kumimoji="0" lang="en-US" altLang="ru-RU" sz="15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1 м</a:t>
            </a:r>
            <a:r>
              <a:rPr kumimoji="0" lang="en-US" altLang="ru-RU" sz="1500" b="1" i="0" u="none" strike="noStrike" cap="none" normalizeH="0" baseline="30000" dirty="0" smtClean="0">
                <a:ln>
                  <a:noFill/>
                </a:ln>
                <a:solidFill>
                  <a:srgbClr val="002060"/>
                </a:solidFill>
                <a:effectLst/>
                <a:latin typeface="Arial" pitchFamily="34" charset="0"/>
                <a:ea typeface="Times New Roman" pitchFamily="18" charset="0"/>
                <a:cs typeface="Arial" pitchFamily="34" charset="0"/>
              </a:rPr>
              <a:t>2</a:t>
            </a:r>
            <a:r>
              <a:rPr kumimoji="0" lang="en-US" altLang="ru-RU" sz="15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endParaRPr kumimoji="0" lang="en-US" altLang="ru-RU" sz="1800" b="1" i="0" u="none" strike="noStrike" cap="none" normalizeH="0" baseline="0" dirty="0" smtClean="0">
              <a:ln>
                <a:noFill/>
              </a:ln>
              <a:solidFill>
                <a:srgbClr val="002060"/>
              </a:solidFill>
              <a:effectLst/>
              <a:latin typeface="Arial" pitchFamily="34" charset="0"/>
              <a:cs typeface="Arial" pitchFamily="34" charset="0"/>
            </a:endParaRPr>
          </a:p>
        </p:txBody>
      </p:sp>
    </p:spTree>
    <p:extLst>
      <p:ext uri="{BB962C8B-B14F-4D97-AF65-F5344CB8AC3E}">
        <p14:creationId xmlns:p14="http://schemas.microsoft.com/office/powerpoint/2010/main" val="633187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79712" y="785446"/>
            <a:ext cx="5134739" cy="523220"/>
          </a:xfrm>
          <a:prstGeom prst="rect">
            <a:avLst/>
          </a:prstGeom>
        </p:spPr>
        <p:txBody>
          <a:bodyPr wrap="none">
            <a:spAutoFit/>
          </a:bodyPr>
          <a:lstStyle/>
          <a:p>
            <a:r>
              <a:rPr lang="ru-RU" sz="2800" dirty="0"/>
              <a:t>Значение коэффициента «е».</a:t>
            </a:r>
          </a:p>
        </p:txBody>
      </p:sp>
      <p:graphicFrame>
        <p:nvGraphicFramePr>
          <p:cNvPr id="3" name="Таблица 2"/>
          <p:cNvGraphicFramePr>
            <a:graphicFrameLocks noGrp="1"/>
          </p:cNvGraphicFramePr>
          <p:nvPr>
            <p:extLst>
              <p:ext uri="{D42A27DB-BD31-4B8C-83A1-F6EECF244321}">
                <p14:modId xmlns:p14="http://schemas.microsoft.com/office/powerpoint/2010/main" val="318735736"/>
              </p:ext>
            </p:extLst>
          </p:nvPr>
        </p:nvGraphicFramePr>
        <p:xfrm>
          <a:off x="1151320" y="2012156"/>
          <a:ext cx="7093087" cy="1848892"/>
        </p:xfrm>
        <a:graphic>
          <a:graphicData uri="http://schemas.openxmlformats.org/drawingml/2006/table">
            <a:tbl>
              <a:tblPr>
                <a:tableStyleId>{5C22544A-7EE6-4342-B048-85BDC9FD1C3A}</a:tableStyleId>
              </a:tblPr>
              <a:tblGrid>
                <a:gridCol w="2000251"/>
                <a:gridCol w="2644303"/>
                <a:gridCol w="2448533"/>
              </a:tblGrid>
              <a:tr h="739557">
                <a:tc>
                  <a:txBody>
                    <a:bodyPr/>
                    <a:lstStyle/>
                    <a:p>
                      <a:pPr algn="ctr">
                        <a:spcAft>
                          <a:spcPts val="0"/>
                        </a:spcAft>
                      </a:pPr>
                      <a:r>
                        <a:rPr lang="ru-RU" sz="2000" dirty="0">
                          <a:effectLst/>
                        </a:rPr>
                        <a:t>Мощность ламп</a:t>
                      </a:r>
                      <a:endParaRPr lang="ru-RU" sz="2000" dirty="0">
                        <a:effectLst/>
                        <a:latin typeface="Times New Roman"/>
                        <a:ea typeface="Times New Roman"/>
                      </a:endParaRPr>
                    </a:p>
                  </a:txBody>
                  <a:tcPr marL="25400" marR="25400" marT="0" marB="0" anchor="ctr"/>
                </a:tc>
                <a:tc>
                  <a:txBody>
                    <a:bodyPr/>
                    <a:lstStyle/>
                    <a:p>
                      <a:pPr algn="ctr">
                        <a:spcAft>
                          <a:spcPts val="0"/>
                        </a:spcAft>
                      </a:pPr>
                      <a:r>
                        <a:rPr lang="ru-RU" sz="2000">
                          <a:effectLst/>
                        </a:rPr>
                        <a:t>Лампы накаливания</a:t>
                      </a:r>
                      <a:endParaRPr lang="ru-RU" sz="2000">
                        <a:effectLst/>
                        <a:latin typeface="Times New Roman"/>
                        <a:ea typeface="Times New Roman"/>
                      </a:endParaRPr>
                    </a:p>
                  </a:txBody>
                  <a:tcPr marL="25400" marR="25400" marT="0" marB="0" anchor="ctr"/>
                </a:tc>
                <a:tc>
                  <a:txBody>
                    <a:bodyPr/>
                    <a:lstStyle/>
                    <a:p>
                      <a:pPr algn="ctr">
                        <a:spcAft>
                          <a:spcPts val="0"/>
                        </a:spcAft>
                      </a:pPr>
                      <a:r>
                        <a:rPr lang="ru-RU" sz="2000">
                          <a:effectLst/>
                        </a:rPr>
                        <a:t>Люминесцентные </a:t>
                      </a:r>
                    </a:p>
                    <a:p>
                      <a:pPr algn="ctr">
                        <a:spcAft>
                          <a:spcPts val="0"/>
                        </a:spcAft>
                      </a:pPr>
                      <a:r>
                        <a:rPr lang="ru-RU" sz="2000">
                          <a:effectLst/>
                        </a:rPr>
                        <a:t>лампы</a:t>
                      </a:r>
                      <a:endParaRPr lang="ru-RU" sz="2000">
                        <a:effectLst/>
                        <a:latin typeface="Times New Roman"/>
                        <a:ea typeface="Times New Roman"/>
                      </a:endParaRPr>
                    </a:p>
                  </a:txBody>
                  <a:tcPr marL="25400" marR="25400" marT="0" marB="0" anchor="ctr"/>
                </a:tc>
              </a:tr>
              <a:tr h="369778">
                <a:tc>
                  <a:txBody>
                    <a:bodyPr/>
                    <a:lstStyle/>
                    <a:p>
                      <a:pPr marR="210185" algn="ctr">
                        <a:spcAft>
                          <a:spcPts val="0"/>
                        </a:spcAft>
                      </a:pPr>
                      <a:r>
                        <a:rPr lang="ru-RU" sz="2000" dirty="0">
                          <a:effectLst/>
                        </a:rPr>
                        <a:t>до 100 Вт</a:t>
                      </a:r>
                      <a:endParaRPr lang="ru-RU" sz="2000" dirty="0">
                        <a:effectLst/>
                        <a:latin typeface="Times New Roman"/>
                        <a:ea typeface="Times New Roman"/>
                      </a:endParaRPr>
                    </a:p>
                  </a:txBody>
                  <a:tcPr marL="25400" marR="25400" marT="0" marB="0" anchor="ctr"/>
                </a:tc>
                <a:tc>
                  <a:txBody>
                    <a:bodyPr/>
                    <a:lstStyle/>
                    <a:p>
                      <a:pPr algn="ctr">
                        <a:spcAft>
                          <a:spcPts val="0"/>
                        </a:spcAft>
                      </a:pPr>
                      <a:r>
                        <a:rPr lang="ru-RU" sz="2000" dirty="0">
                          <a:effectLst/>
                        </a:rPr>
                        <a:t>2,0</a:t>
                      </a:r>
                      <a:endParaRPr lang="ru-RU" sz="2000" dirty="0">
                        <a:effectLst/>
                        <a:latin typeface="Times New Roman"/>
                        <a:ea typeface="Times New Roman"/>
                      </a:endParaRPr>
                    </a:p>
                  </a:txBody>
                  <a:tcPr marL="25400" marR="25400" marT="0" marB="0" anchor="ctr"/>
                </a:tc>
                <a:tc>
                  <a:txBody>
                    <a:bodyPr/>
                    <a:lstStyle/>
                    <a:p>
                      <a:pPr marR="463550" algn="ctr">
                        <a:spcAft>
                          <a:spcPts val="0"/>
                        </a:spcAft>
                      </a:pPr>
                      <a:r>
                        <a:rPr lang="ru-RU" sz="2000" dirty="0">
                          <a:effectLst/>
                        </a:rPr>
                        <a:t>6,5</a:t>
                      </a:r>
                      <a:endParaRPr lang="ru-RU" sz="2000" dirty="0">
                        <a:effectLst/>
                        <a:latin typeface="Times New Roman"/>
                        <a:ea typeface="Times New Roman"/>
                      </a:endParaRPr>
                    </a:p>
                  </a:txBody>
                  <a:tcPr marL="25400" marR="25400" marT="0" marB="0" anchor="ctr"/>
                </a:tc>
              </a:tr>
              <a:tr h="739557">
                <a:tc>
                  <a:txBody>
                    <a:bodyPr/>
                    <a:lstStyle/>
                    <a:p>
                      <a:pPr marR="210185" algn="ctr">
                        <a:spcAft>
                          <a:spcPts val="0"/>
                        </a:spcAft>
                      </a:pPr>
                      <a:r>
                        <a:rPr lang="ru-RU" sz="2000">
                          <a:effectLst/>
                        </a:rPr>
                        <a:t>100 Вт и выше</a:t>
                      </a:r>
                      <a:endParaRPr lang="ru-RU" sz="2000">
                        <a:effectLst/>
                        <a:latin typeface="Times New Roman"/>
                        <a:ea typeface="Times New Roman"/>
                      </a:endParaRPr>
                    </a:p>
                  </a:txBody>
                  <a:tcPr marL="25400" marR="25400" marT="0" marB="0" anchor="ctr"/>
                </a:tc>
                <a:tc>
                  <a:txBody>
                    <a:bodyPr/>
                    <a:lstStyle/>
                    <a:p>
                      <a:pPr algn="ctr">
                        <a:spcAft>
                          <a:spcPts val="0"/>
                        </a:spcAft>
                      </a:pPr>
                      <a:r>
                        <a:rPr lang="ru-RU" sz="2000">
                          <a:effectLst/>
                        </a:rPr>
                        <a:t>2,5</a:t>
                      </a:r>
                      <a:endParaRPr lang="ru-RU" sz="2000">
                        <a:effectLst/>
                        <a:latin typeface="Times New Roman"/>
                        <a:ea typeface="Times New Roman"/>
                      </a:endParaRPr>
                    </a:p>
                  </a:txBody>
                  <a:tcPr marL="25400" marR="25400" marT="0" marB="0" anchor="ctr"/>
                </a:tc>
                <a:tc>
                  <a:txBody>
                    <a:bodyPr/>
                    <a:lstStyle/>
                    <a:p>
                      <a:pPr marR="463550" algn="ctr">
                        <a:spcAft>
                          <a:spcPts val="0"/>
                        </a:spcAft>
                      </a:pPr>
                      <a:r>
                        <a:rPr lang="ru-RU" sz="2000" dirty="0">
                          <a:effectLst/>
                        </a:rPr>
                        <a:t>8,0</a:t>
                      </a:r>
                      <a:endParaRPr lang="ru-RU" sz="2000" dirty="0">
                        <a:effectLst/>
                        <a:latin typeface="Times New Roman"/>
                        <a:ea typeface="Times New Roman"/>
                      </a:endParaRPr>
                    </a:p>
                  </a:txBody>
                  <a:tcPr marL="25400" marR="25400" marT="0" marB="0" anchor="ctr"/>
                </a:tc>
              </a:tr>
            </a:tbl>
          </a:graphicData>
        </a:graphic>
      </p:graphicFrame>
    </p:spTree>
    <p:extLst>
      <p:ext uri="{BB962C8B-B14F-4D97-AF65-F5344CB8AC3E}">
        <p14:creationId xmlns:p14="http://schemas.microsoft.com/office/powerpoint/2010/main" val="1461280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C:\Users\Админ\Desktop\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068960"/>
            <a:ext cx="3807797" cy="3400400"/>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descr="C:\Users\Админ\Desktop\or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980728"/>
            <a:ext cx="1912267" cy="5656114"/>
          </a:xfrm>
          <a:prstGeom prst="rect">
            <a:avLst/>
          </a:prstGeom>
          <a:noFill/>
          <a:extLst>
            <a:ext uri="{909E8E84-426E-40DD-AFC4-6F175D3DCCD1}">
              <a14:hiddenFill xmlns:a14="http://schemas.microsoft.com/office/drawing/2010/main">
                <a:solidFill>
                  <a:srgbClr val="FFFFFF"/>
                </a:solidFill>
              </a14:hiddenFill>
            </a:ext>
          </a:extLst>
        </p:spPr>
      </p:pic>
      <p:pic>
        <p:nvPicPr>
          <p:cNvPr id="20483" name="Picture 3" descr="C:\Users\Админ\Desktop\elajt01-ljuksmetr-jarkomer-pulsmetr2-1-400x4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0272" y="1340768"/>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419872" y="476672"/>
            <a:ext cx="2501006" cy="584775"/>
          </a:xfrm>
          <a:prstGeom prst="rect">
            <a:avLst/>
          </a:prstGeom>
        </p:spPr>
        <p:txBody>
          <a:bodyPr wrap="none">
            <a:spAutoFit/>
          </a:bodyPr>
          <a:lstStyle/>
          <a:p>
            <a:r>
              <a:rPr lang="ru-RU" sz="3200" b="1" dirty="0" smtClean="0">
                <a:solidFill>
                  <a:srgbClr val="002060"/>
                </a:solidFill>
              </a:rPr>
              <a:t>Люксметры</a:t>
            </a:r>
            <a:endParaRPr lang="ru-RU" sz="3200" b="1" dirty="0">
              <a:solidFill>
                <a:srgbClr val="002060"/>
              </a:solidFill>
            </a:endParaRPr>
          </a:p>
        </p:txBody>
      </p:sp>
    </p:spTree>
    <p:extLst>
      <p:ext uri="{BB962C8B-B14F-4D97-AF65-F5344CB8AC3E}">
        <p14:creationId xmlns:p14="http://schemas.microsoft.com/office/powerpoint/2010/main" val="14790757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5536" y="332656"/>
            <a:ext cx="8280920" cy="923330"/>
          </a:xfrm>
          <a:prstGeom prst="rect">
            <a:avLst/>
          </a:prstGeom>
        </p:spPr>
        <p:txBody>
          <a:bodyPr wrap="square">
            <a:spAutoFit/>
          </a:bodyPr>
          <a:lstStyle/>
          <a:p>
            <a:pPr algn="ctr"/>
            <a:r>
              <a:rPr lang="ru-RU" b="1" dirty="0">
                <a:solidFill>
                  <a:srgbClr val="7030A0"/>
                </a:solidFill>
              </a:rPr>
              <a:t>Рекомендуемая программа освещения для стад, выращенных в</a:t>
            </a:r>
            <a:endParaRPr lang="ru-RU" dirty="0">
              <a:solidFill>
                <a:srgbClr val="7030A0"/>
              </a:solidFill>
            </a:endParaRPr>
          </a:p>
          <a:p>
            <a:pPr algn="ctr"/>
            <a:r>
              <a:rPr lang="ru-RU" b="1" dirty="0">
                <a:solidFill>
                  <a:srgbClr val="7030A0"/>
                </a:solidFill>
              </a:rPr>
              <a:t>светонепроницаемых птичниках ремонтного молодняка и переведенных в светонепроницаемые птичники родительского стада</a:t>
            </a:r>
            <a:endParaRPr lang="ru-RU" dirty="0">
              <a:solidFill>
                <a:srgbClr val="7030A0"/>
              </a:solidFill>
            </a:endParaRPr>
          </a:p>
        </p:txBody>
      </p:sp>
      <p:pic>
        <p:nvPicPr>
          <p:cNvPr id="7" name="Рисунок 6"/>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395536" y="1556793"/>
            <a:ext cx="8280919" cy="3888432"/>
          </a:xfrm>
          <a:prstGeom prst="rect">
            <a:avLst/>
          </a:prstGeom>
        </p:spPr>
      </p:pic>
    </p:spTree>
    <p:extLst>
      <p:ext uri="{BB962C8B-B14F-4D97-AF65-F5344CB8AC3E}">
        <p14:creationId xmlns:p14="http://schemas.microsoft.com/office/powerpoint/2010/main" val="19729220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474345"/>
            <a:ext cx="8136904" cy="5232202"/>
          </a:xfrm>
          <a:prstGeom prst="rect">
            <a:avLst/>
          </a:prstGeom>
        </p:spPr>
        <p:txBody>
          <a:bodyPr wrap="square">
            <a:spAutoFit/>
          </a:bodyPr>
          <a:lstStyle/>
          <a:p>
            <a:pPr algn="ctr"/>
            <a:r>
              <a:rPr lang="ru-RU" sz="2800" b="1" dirty="0">
                <a:solidFill>
                  <a:srgbClr val="7030A0"/>
                </a:solidFill>
              </a:rPr>
              <a:t>Типы систем </a:t>
            </a:r>
            <a:r>
              <a:rPr lang="ru-RU" sz="2800" b="1" dirty="0" smtClean="0">
                <a:solidFill>
                  <a:srgbClr val="7030A0"/>
                </a:solidFill>
              </a:rPr>
              <a:t>обогрева</a:t>
            </a:r>
          </a:p>
          <a:p>
            <a:pPr algn="ctr"/>
            <a:endParaRPr lang="ru-RU" sz="2800" dirty="0"/>
          </a:p>
          <a:p>
            <a:pPr algn="just"/>
            <a:r>
              <a:rPr lang="ru-RU" sz="2000" dirty="0">
                <a:solidFill>
                  <a:srgbClr val="002060"/>
                </a:solidFill>
              </a:rPr>
              <a:t>Большинство систем отопления, используют технологию обогрева инфракрасными лучами поверхностей или объектов (цыплят).</a:t>
            </a:r>
          </a:p>
          <a:p>
            <a:pPr algn="just"/>
            <a:r>
              <a:rPr lang="ru-RU" sz="2000" b="1" dirty="0" err="1">
                <a:solidFill>
                  <a:srgbClr val="7030A0"/>
                </a:solidFill>
              </a:rPr>
              <a:t>Брудерные</a:t>
            </a:r>
            <a:r>
              <a:rPr lang="ru-RU" sz="2000" b="1" dirty="0">
                <a:solidFill>
                  <a:srgbClr val="7030A0"/>
                </a:solidFill>
              </a:rPr>
              <a:t> воздухонагреватели </a:t>
            </a:r>
            <a:r>
              <a:rPr lang="ru-RU" sz="2000" dirty="0">
                <a:solidFill>
                  <a:srgbClr val="002060"/>
                </a:solidFill>
              </a:rPr>
              <a:t>– являются наиболее традиционными.</a:t>
            </a:r>
          </a:p>
          <a:p>
            <a:pPr algn="just"/>
            <a:r>
              <a:rPr lang="ru-RU" sz="2000" b="1" dirty="0">
                <a:solidFill>
                  <a:srgbClr val="7030A0"/>
                </a:solidFill>
              </a:rPr>
              <a:t>Инфракрасные обогреватели </a:t>
            </a:r>
            <a:r>
              <a:rPr lang="ru-RU" sz="2000" dirty="0">
                <a:solidFill>
                  <a:srgbClr val="002060"/>
                </a:solidFill>
              </a:rPr>
              <a:t>– много различных размеров в индустрии.</a:t>
            </a:r>
          </a:p>
          <a:p>
            <a:pPr algn="just"/>
            <a:r>
              <a:rPr lang="ru-RU" sz="2000" b="1" dirty="0">
                <a:solidFill>
                  <a:srgbClr val="7030A0"/>
                </a:solidFill>
              </a:rPr>
              <a:t>Инфракрасные трубные обогреватели </a:t>
            </a:r>
            <a:r>
              <a:rPr lang="ru-RU" sz="2000" dirty="0">
                <a:solidFill>
                  <a:srgbClr val="002060"/>
                </a:solidFill>
              </a:rPr>
              <a:t>– обычно расположены высоко под крышей, чтобы покрыть наибольшую площадь пола, с использованием инфракрасных лучей.</a:t>
            </a:r>
          </a:p>
          <a:p>
            <a:pPr algn="just"/>
            <a:r>
              <a:rPr lang="ru-RU" sz="2000" b="1" dirty="0">
                <a:solidFill>
                  <a:srgbClr val="7030A0"/>
                </a:solidFill>
              </a:rPr>
              <a:t>Местные (локальные) обогреватели </a:t>
            </a:r>
            <a:r>
              <a:rPr lang="ru-RU" sz="2000" dirty="0">
                <a:solidFill>
                  <a:srgbClr val="002060"/>
                </a:solidFill>
              </a:rPr>
              <a:t>– производящие тепло при сжигании газа, которые устанавливают примерно по 4-6 на птичник и которые предпочтительнее использовать в сочетании с разгонными вентиляторами.</a:t>
            </a:r>
          </a:p>
          <a:p>
            <a:r>
              <a:rPr lang="ru-RU" dirty="0"/>
              <a:t> </a:t>
            </a:r>
          </a:p>
        </p:txBody>
      </p:sp>
    </p:spTree>
    <p:extLst>
      <p:ext uri="{BB962C8B-B14F-4D97-AF65-F5344CB8AC3E}">
        <p14:creationId xmlns:p14="http://schemas.microsoft.com/office/powerpoint/2010/main" val="32679735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a:blip r:embed="rId2"/>
          <a:stretch>
            <a:fillRect/>
          </a:stretch>
        </p:blipFill>
        <p:spPr>
          <a:xfrm>
            <a:off x="467544" y="836712"/>
            <a:ext cx="8208911" cy="5184576"/>
          </a:xfrm>
          <a:prstGeom prst="rect">
            <a:avLst/>
          </a:prstGeom>
        </p:spPr>
      </p:pic>
    </p:spTree>
    <p:extLst>
      <p:ext uri="{BB962C8B-B14F-4D97-AF65-F5344CB8AC3E}">
        <p14:creationId xmlns:p14="http://schemas.microsoft.com/office/powerpoint/2010/main" val="41037133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8055" y="476672"/>
            <a:ext cx="8424936" cy="5355312"/>
          </a:xfrm>
          <a:prstGeom prst="rect">
            <a:avLst/>
          </a:prstGeom>
        </p:spPr>
        <p:txBody>
          <a:bodyPr wrap="square">
            <a:spAutoFit/>
          </a:bodyPr>
          <a:lstStyle/>
          <a:p>
            <a:pPr algn="ctr"/>
            <a:r>
              <a:rPr lang="ru-RU" b="1" dirty="0" smtClean="0">
                <a:solidFill>
                  <a:srgbClr val="7030A0"/>
                </a:solidFill>
              </a:rPr>
              <a:t>Рекомендации по подготовке помещения к посадке цыплят</a:t>
            </a:r>
          </a:p>
          <a:p>
            <a:pPr algn="just"/>
            <a:r>
              <a:rPr lang="ru-RU" dirty="0" smtClean="0">
                <a:solidFill>
                  <a:srgbClr val="002060"/>
                </a:solidFill>
              </a:rPr>
              <a:t>Засыпьте </a:t>
            </a:r>
            <a:r>
              <a:rPr lang="ru-RU" dirty="0">
                <a:solidFill>
                  <a:srgbClr val="002060"/>
                </a:solidFill>
              </a:rPr>
              <a:t>подстилкой весь пол для сохранения тепла. Разровняйте опилки граблями и плотно утрамбуйте их. Неровная подстилка является причиной неоднородной температуры пола, что приведет к скапливанию цыплят в определенных местах, под оборудованием, и, как результат, ограничит их доступ к корму и воде в этот критический период роста.</a:t>
            </a:r>
          </a:p>
          <a:p>
            <a:pPr algn="just"/>
            <a:r>
              <a:rPr lang="ru-RU" dirty="0">
                <a:solidFill>
                  <a:srgbClr val="002060"/>
                </a:solidFill>
              </a:rPr>
              <a:t> </a:t>
            </a:r>
          </a:p>
          <a:p>
            <a:pPr algn="just"/>
            <a:r>
              <a:rPr lang="ru-RU" dirty="0">
                <a:solidFill>
                  <a:srgbClr val="002060"/>
                </a:solidFill>
              </a:rPr>
              <a:t>Начните предварительно прогревать птичник, прежде чем цыплята прибудут, в зависимости от состояния птичника и климатических условий. Это гарантирует, при размещении цыплят, что пол будет теплый, а температура воздуха будет оптимальной. Проводите регулярные проверки оборудования, чтобы гарантировать, что все обогреватели работают правильно.</a:t>
            </a:r>
          </a:p>
          <a:p>
            <a:pPr algn="just"/>
            <a:r>
              <a:rPr lang="ru-RU" dirty="0">
                <a:solidFill>
                  <a:srgbClr val="002060"/>
                </a:solidFill>
              </a:rPr>
              <a:t>Убедитесь, что уровень минимальной вентиляции обеспечен за день до посадки цыплят. Никогда не уменьшайте минимальный уровень вентиляции для поддержания заданной температуры воздуха, не жертвуйте качеством воздуха взамен тепла. На первой неделе выращивания уровень СО2 не должен превышать 3000 </a:t>
            </a:r>
            <a:r>
              <a:rPr lang="ru-RU" dirty="0" err="1">
                <a:solidFill>
                  <a:srgbClr val="002060"/>
                </a:solidFill>
              </a:rPr>
              <a:t>ррм</a:t>
            </a:r>
            <a:r>
              <a:rPr lang="ru-RU" dirty="0">
                <a:solidFill>
                  <a:srgbClr val="002060"/>
                </a:solidFill>
              </a:rPr>
              <a:t>. В дальнейшем уровень СО2 не должен превышать 2000 </a:t>
            </a:r>
            <a:r>
              <a:rPr lang="ru-RU" dirty="0" err="1">
                <a:solidFill>
                  <a:srgbClr val="002060"/>
                </a:solidFill>
              </a:rPr>
              <a:t>ррм</a:t>
            </a:r>
            <a:r>
              <a:rPr lang="ru-RU" dirty="0">
                <a:solidFill>
                  <a:srgbClr val="002060"/>
                </a:solidFill>
              </a:rPr>
              <a:t>.</a:t>
            </a:r>
          </a:p>
        </p:txBody>
      </p:sp>
    </p:spTree>
    <p:extLst>
      <p:ext uri="{BB962C8B-B14F-4D97-AF65-F5344CB8AC3E}">
        <p14:creationId xmlns:p14="http://schemas.microsoft.com/office/powerpoint/2010/main" val="27477264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0"/>
            <a:ext cx="8352928" cy="6740307"/>
          </a:xfrm>
          <a:prstGeom prst="rect">
            <a:avLst/>
          </a:prstGeom>
        </p:spPr>
        <p:txBody>
          <a:bodyPr wrap="square">
            <a:spAutoFit/>
          </a:bodyPr>
          <a:lstStyle/>
          <a:p>
            <a:pPr algn="ctr"/>
            <a:r>
              <a:rPr lang="ru-RU" b="1" dirty="0">
                <a:solidFill>
                  <a:srgbClr val="7030A0"/>
                </a:solidFill>
              </a:rPr>
              <a:t>Рекомендации по подготовке помещения к посадке </a:t>
            </a:r>
            <a:r>
              <a:rPr lang="ru-RU" b="1" dirty="0" smtClean="0">
                <a:solidFill>
                  <a:srgbClr val="7030A0"/>
                </a:solidFill>
              </a:rPr>
              <a:t>цыплят</a:t>
            </a:r>
            <a:endParaRPr lang="ru-RU" dirty="0" smtClean="0">
              <a:solidFill>
                <a:srgbClr val="002060"/>
              </a:solidFill>
            </a:endParaRPr>
          </a:p>
          <a:p>
            <a:pPr algn="just"/>
            <a:r>
              <a:rPr lang="ru-RU" dirty="0" smtClean="0">
                <a:solidFill>
                  <a:srgbClr val="002060"/>
                </a:solidFill>
              </a:rPr>
              <a:t>Освещение </a:t>
            </a:r>
            <a:r>
              <a:rPr lang="ru-RU" dirty="0">
                <a:solidFill>
                  <a:srgbClr val="002060"/>
                </a:solidFill>
              </a:rPr>
              <a:t>должно быть постоянным в течение первых 48 часов после посадки цыплят. Интенсивность освещения должна быть максимально возможной, но минимальный уровень освещенности должен быть не менее 25 люкс, чтобы цыплята могли найти воду и корм. Если используется светодиодное освещение, то лучше использовать специальные люксметры для светодиодного освещения, чтобы получить корректные данные.</a:t>
            </a:r>
          </a:p>
          <a:p>
            <a:pPr algn="just"/>
            <a:r>
              <a:rPr lang="ru-RU" dirty="0">
                <a:solidFill>
                  <a:srgbClr val="002060"/>
                </a:solidFill>
              </a:rPr>
              <a:t> </a:t>
            </a:r>
          </a:p>
          <a:p>
            <a:pPr algn="just"/>
            <a:r>
              <a:rPr lang="ru-RU" dirty="0">
                <a:solidFill>
                  <a:srgbClr val="002060"/>
                </a:solidFill>
              </a:rPr>
              <a:t>Брудеры и обогреватели воздуха необходимо проверять регулярно, чтобы быть уверенными в их правильной работе. Также проверяйте надлежащий угол инфракрасного нагревателя, чтобы гарантировать, что тепло направляется туда, куда вам необходимо.</a:t>
            </a:r>
          </a:p>
          <a:p>
            <a:pPr algn="just"/>
            <a:r>
              <a:rPr lang="ru-RU" dirty="0">
                <a:solidFill>
                  <a:srgbClr val="002060"/>
                </a:solidFill>
              </a:rPr>
              <a:t> </a:t>
            </a:r>
          </a:p>
          <a:p>
            <a:pPr algn="just"/>
            <a:r>
              <a:rPr lang="ru-RU" dirty="0">
                <a:solidFill>
                  <a:srgbClr val="002060"/>
                </a:solidFill>
              </a:rPr>
              <a:t>Включите брудеры за 24 - 48 часов до посадки цыплят и нагрейте птичник до температуры 29 - 32 °С на уровне брудера (на высоте примерно 5 см от подстилки). В более холодных климатических зонах и без изоляции пола, потребность в предварительном нагреве птичника может увеличиться от 48 до 72 часов. Все это зависит от температуры бетонного пола. После посадки внимательно наблюдайте за цыплятами, убедитесь, что им комфортно, но будьте осторожны и не перегрейте цыплят. Теплопередача сильно зависит от относительной влажности воздуха. Если воздух сухой с низким процентом относительной влажности (% RH), то теплопередача низкая и необходимо использовать более высокие температуры по сухому </a:t>
            </a:r>
            <a:r>
              <a:rPr lang="ru-RU" dirty="0" smtClean="0">
                <a:solidFill>
                  <a:srgbClr val="002060"/>
                </a:solidFill>
              </a:rPr>
              <a:t>термометру</a:t>
            </a:r>
            <a:endParaRPr lang="ru-RU" dirty="0">
              <a:solidFill>
                <a:srgbClr val="002060"/>
              </a:solidFill>
            </a:endParaRPr>
          </a:p>
        </p:txBody>
      </p:sp>
    </p:spTree>
    <p:extLst>
      <p:ext uri="{BB962C8B-B14F-4D97-AF65-F5344CB8AC3E}">
        <p14:creationId xmlns:p14="http://schemas.microsoft.com/office/powerpoint/2010/main" val="2058743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5850" y="620688"/>
            <a:ext cx="7776864" cy="5078313"/>
          </a:xfrm>
          <a:prstGeom prst="rect">
            <a:avLst/>
          </a:prstGeom>
        </p:spPr>
        <p:txBody>
          <a:bodyPr wrap="square">
            <a:spAutoFit/>
          </a:bodyPr>
          <a:lstStyle/>
          <a:p>
            <a:pPr algn="just"/>
            <a:r>
              <a:rPr lang="ru-RU" dirty="0">
                <a:solidFill>
                  <a:srgbClr val="002060"/>
                </a:solidFill>
              </a:rPr>
              <a:t>Физические свойства воздуха имеют большое гигиеническое значение, так как они рефлекторно воздействуют на организм, его тепловое состояние и оказывают влияние на многие физиологические функции, что выражается в изменениях газообмена и теплообмена, обмена веществ, температуры тела и кожи, физико-химических показателях </a:t>
            </a:r>
            <a:r>
              <a:rPr lang="ru-RU" dirty="0" smtClean="0">
                <a:solidFill>
                  <a:srgbClr val="002060"/>
                </a:solidFill>
              </a:rPr>
              <a:t>крови и </a:t>
            </a:r>
            <a:r>
              <a:rPr lang="ru-RU" dirty="0">
                <a:solidFill>
                  <a:srgbClr val="002060"/>
                </a:solidFill>
              </a:rPr>
              <a:t>продуктивности </a:t>
            </a:r>
            <a:r>
              <a:rPr lang="ru-RU" dirty="0" smtClean="0">
                <a:solidFill>
                  <a:srgbClr val="002060"/>
                </a:solidFill>
              </a:rPr>
              <a:t>животных.</a:t>
            </a:r>
          </a:p>
          <a:p>
            <a:pPr algn="just"/>
            <a:endParaRPr lang="ru-RU" dirty="0" smtClean="0">
              <a:solidFill>
                <a:srgbClr val="002060"/>
              </a:solidFill>
            </a:endParaRPr>
          </a:p>
          <a:p>
            <a:pPr algn="just"/>
            <a:r>
              <a:rPr lang="ru-RU" dirty="0">
                <a:solidFill>
                  <a:srgbClr val="002060"/>
                </a:solidFill>
              </a:rPr>
              <a:t>Неблагоприятные для нормальной теплоотдачи условия температуры, влажности и движения окружающего воздуха вызывают нарушение теплового состояния организма животных. В этих случаях происходит или излишняя задержка тепла, вызывающая перегревание, или усиление теплоотдачи, ведущее к переохлаждению организма. Одно из важных условий здорового микроклимата закрытых животноводческих помещений - их соответствие физиологическому состоянию животных. В этом отношении наиболее гигиеническим - является такой микроклимат, который не вызывает нарушений в теплообмене и других физиологических процессах организма.</a:t>
            </a:r>
          </a:p>
          <a:p>
            <a:pPr algn="just"/>
            <a:endParaRPr lang="ru-RU" dirty="0">
              <a:solidFill>
                <a:srgbClr val="002060"/>
              </a:solidFill>
            </a:endParaRPr>
          </a:p>
        </p:txBody>
      </p:sp>
    </p:spTree>
    <p:extLst>
      <p:ext uri="{BB962C8B-B14F-4D97-AF65-F5344CB8AC3E}">
        <p14:creationId xmlns:p14="http://schemas.microsoft.com/office/powerpoint/2010/main" val="38888908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47664" y="404664"/>
            <a:ext cx="5817618" cy="369332"/>
          </a:xfrm>
          <a:prstGeom prst="rect">
            <a:avLst/>
          </a:prstGeom>
        </p:spPr>
        <p:txBody>
          <a:bodyPr wrap="none">
            <a:spAutoFit/>
          </a:bodyPr>
          <a:lstStyle/>
          <a:p>
            <a:r>
              <a:rPr lang="ru-RU" b="1" dirty="0" smtClean="0">
                <a:solidFill>
                  <a:srgbClr val="7030A0"/>
                </a:solidFill>
              </a:rPr>
              <a:t>Расчёт объема </a:t>
            </a:r>
            <a:r>
              <a:rPr lang="ru-RU" b="1" dirty="0">
                <a:solidFill>
                  <a:srgbClr val="7030A0"/>
                </a:solidFill>
              </a:rPr>
              <a:t>вентиляции по </a:t>
            </a:r>
            <a:r>
              <a:rPr lang="ru-RU" b="1" dirty="0" smtClean="0">
                <a:solidFill>
                  <a:srgbClr val="7030A0"/>
                </a:solidFill>
              </a:rPr>
              <a:t>влажности воздуха</a:t>
            </a:r>
            <a:endParaRPr lang="ru-RU" b="1" dirty="0">
              <a:solidFill>
                <a:srgbClr val="7030A0"/>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4" name="Объект 3"/>
          <p:cNvGraphicFramePr>
            <a:graphicFrameLocks noChangeAspect="1"/>
          </p:cNvGraphicFramePr>
          <p:nvPr>
            <p:extLst>
              <p:ext uri="{D42A27DB-BD31-4B8C-83A1-F6EECF244321}">
                <p14:modId xmlns:p14="http://schemas.microsoft.com/office/powerpoint/2010/main" val="3370148598"/>
              </p:ext>
            </p:extLst>
          </p:nvPr>
        </p:nvGraphicFramePr>
        <p:xfrm>
          <a:off x="3184930" y="803767"/>
          <a:ext cx="1747109" cy="789997"/>
        </p:xfrm>
        <a:graphic>
          <a:graphicData uri="http://schemas.openxmlformats.org/presentationml/2006/ole">
            <mc:AlternateContent xmlns:mc="http://schemas.openxmlformats.org/markup-compatibility/2006">
              <mc:Choice xmlns:v="urn:schemas-microsoft-com:vml" Requires="v">
                <p:oleObj spid="_x0000_s25607" r:id="rId3" imgW="1091726" imgH="495085" progId="Equation.3">
                  <p:embed/>
                </p:oleObj>
              </mc:Choice>
              <mc:Fallback>
                <p:oleObj r:id="rId3" imgW="1091726" imgH="495085"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4930" y="803767"/>
                        <a:ext cx="1747109" cy="789997"/>
                      </a:xfrm>
                      <a:prstGeom prst="rect">
                        <a:avLst/>
                      </a:prstGeom>
                      <a:noFill/>
                    </p:spPr>
                  </p:pic>
                </p:oleObj>
              </mc:Fallback>
            </mc:AlternateContent>
          </a:graphicData>
        </a:graphic>
      </p:graphicFrame>
      <p:sp>
        <p:nvSpPr>
          <p:cNvPr id="5" name="Прямоугольник 4"/>
          <p:cNvSpPr/>
          <p:nvPr/>
        </p:nvSpPr>
        <p:spPr>
          <a:xfrm>
            <a:off x="611560" y="1582341"/>
            <a:ext cx="8280920" cy="2308324"/>
          </a:xfrm>
          <a:prstGeom prst="rect">
            <a:avLst/>
          </a:prstGeom>
        </p:spPr>
        <p:txBody>
          <a:bodyPr wrap="square">
            <a:spAutoFit/>
          </a:bodyPr>
          <a:lstStyle/>
          <a:p>
            <a:r>
              <a:rPr lang="ru-RU" dirty="0">
                <a:solidFill>
                  <a:srgbClr val="002060"/>
                </a:solidFill>
              </a:rPr>
              <a:t>L – искомый объем вентилируемого воздуха (м</a:t>
            </a:r>
            <a:r>
              <a:rPr lang="ru-RU" baseline="30000" dirty="0">
                <a:solidFill>
                  <a:srgbClr val="002060"/>
                </a:solidFill>
              </a:rPr>
              <a:t>3</a:t>
            </a:r>
            <a:r>
              <a:rPr lang="ru-RU" dirty="0">
                <a:solidFill>
                  <a:srgbClr val="002060"/>
                </a:solidFill>
              </a:rPr>
              <a:t>/ч),</a:t>
            </a:r>
          </a:p>
          <a:p>
            <a:r>
              <a:rPr lang="ru-RU" dirty="0">
                <a:solidFill>
                  <a:srgbClr val="002060"/>
                </a:solidFill>
              </a:rPr>
              <a:t>D – суммарное количество парообразной влаги, выделяемой животными в час,</a:t>
            </a:r>
          </a:p>
          <a:p>
            <a:r>
              <a:rPr lang="ru-RU" dirty="0">
                <a:solidFill>
                  <a:srgbClr val="002060"/>
                </a:solidFill>
              </a:rPr>
              <a:t>10%D – испарение влаги с пола, стен, потолка и т.д., принимаемое обычно 10% от количества влаги, выделяемой животными,</a:t>
            </a:r>
          </a:p>
          <a:p>
            <a:r>
              <a:rPr lang="ru-RU" dirty="0">
                <a:solidFill>
                  <a:srgbClr val="002060"/>
                </a:solidFill>
              </a:rPr>
              <a:t>q</a:t>
            </a:r>
            <a:r>
              <a:rPr lang="ru-RU" baseline="-25000" dirty="0">
                <a:solidFill>
                  <a:srgbClr val="002060"/>
                </a:solidFill>
              </a:rPr>
              <a:t>1</a:t>
            </a:r>
            <a:r>
              <a:rPr lang="ru-RU" dirty="0">
                <a:solidFill>
                  <a:srgbClr val="002060"/>
                </a:solidFill>
              </a:rPr>
              <a:t> – абсолютная влажность (г/м</a:t>
            </a:r>
            <a:r>
              <a:rPr lang="ru-RU" baseline="30000" dirty="0">
                <a:solidFill>
                  <a:srgbClr val="002060"/>
                </a:solidFill>
              </a:rPr>
              <a:t>3</a:t>
            </a:r>
            <a:r>
              <a:rPr lang="ru-RU" dirty="0">
                <a:solidFill>
                  <a:srgbClr val="002060"/>
                </a:solidFill>
              </a:rPr>
              <a:t>) наружного воздуха. </a:t>
            </a:r>
          </a:p>
          <a:p>
            <a:r>
              <a:rPr lang="ru-RU" dirty="0">
                <a:solidFill>
                  <a:srgbClr val="002060"/>
                </a:solidFill>
              </a:rPr>
              <a:t>q</a:t>
            </a:r>
            <a:r>
              <a:rPr lang="ru-RU" baseline="-25000" dirty="0">
                <a:solidFill>
                  <a:srgbClr val="002060"/>
                </a:solidFill>
              </a:rPr>
              <a:t>2</a:t>
            </a:r>
            <a:r>
              <a:rPr lang="ru-RU" dirty="0">
                <a:solidFill>
                  <a:srgbClr val="002060"/>
                </a:solidFill>
              </a:rPr>
              <a:t> – абсолютная влажность (г/м</a:t>
            </a:r>
            <a:r>
              <a:rPr lang="ru-RU" baseline="30000" dirty="0">
                <a:solidFill>
                  <a:srgbClr val="002060"/>
                </a:solidFill>
              </a:rPr>
              <a:t>3</a:t>
            </a:r>
            <a:r>
              <a:rPr lang="ru-RU" dirty="0">
                <a:solidFill>
                  <a:srgbClr val="002060"/>
                </a:solidFill>
              </a:rPr>
              <a:t>) воздуха в помещении. Она определяется по формуле:</a:t>
            </a:r>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7" name="Объект 6"/>
          <p:cNvGraphicFramePr>
            <a:graphicFrameLocks noChangeAspect="1"/>
          </p:cNvGraphicFramePr>
          <p:nvPr>
            <p:extLst>
              <p:ext uri="{D42A27DB-BD31-4B8C-83A1-F6EECF244321}">
                <p14:modId xmlns:p14="http://schemas.microsoft.com/office/powerpoint/2010/main" val="2318811711"/>
              </p:ext>
            </p:extLst>
          </p:nvPr>
        </p:nvGraphicFramePr>
        <p:xfrm>
          <a:off x="3743325" y="3923069"/>
          <a:ext cx="1260723" cy="695571"/>
        </p:xfrm>
        <a:graphic>
          <a:graphicData uri="http://schemas.openxmlformats.org/presentationml/2006/ole">
            <mc:AlternateContent xmlns:mc="http://schemas.openxmlformats.org/markup-compatibility/2006">
              <mc:Choice xmlns:v="urn:schemas-microsoft-com:vml" Requires="v">
                <p:oleObj spid="_x0000_s25608" r:id="rId5" imgW="825500" imgH="457200" progId="Equation.3">
                  <p:embed/>
                </p:oleObj>
              </mc:Choice>
              <mc:Fallback>
                <p:oleObj r:id="rId5" imgW="825500" imgH="4572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3325" y="3923069"/>
                        <a:ext cx="1260723" cy="695571"/>
                      </a:xfrm>
                      <a:prstGeom prst="rect">
                        <a:avLst/>
                      </a:prstGeom>
                      <a:noFill/>
                    </p:spPr>
                  </p:pic>
                </p:oleObj>
              </mc:Fallback>
            </mc:AlternateContent>
          </a:graphicData>
        </a:graphic>
      </p:graphicFrame>
      <p:sp>
        <p:nvSpPr>
          <p:cNvPr id="8" name="Прямоугольник 7"/>
          <p:cNvSpPr/>
          <p:nvPr/>
        </p:nvSpPr>
        <p:spPr>
          <a:xfrm>
            <a:off x="611560" y="4869160"/>
            <a:ext cx="8136903" cy="923330"/>
          </a:xfrm>
          <a:prstGeom prst="rect">
            <a:avLst/>
          </a:prstGeom>
        </p:spPr>
        <p:txBody>
          <a:bodyPr wrap="square">
            <a:spAutoFit/>
          </a:bodyPr>
          <a:lstStyle/>
          <a:p>
            <a:r>
              <a:rPr lang="ru-RU" dirty="0">
                <a:solidFill>
                  <a:srgbClr val="002060"/>
                </a:solidFill>
              </a:rPr>
              <a:t>E – максимальная упругость водяных паров при данной (задаваемой) температуре воздуха,</a:t>
            </a:r>
          </a:p>
          <a:p>
            <a:r>
              <a:rPr lang="ru-RU" dirty="0">
                <a:solidFill>
                  <a:srgbClr val="002060"/>
                </a:solidFill>
              </a:rPr>
              <a:t>R – относительная влажность воздуха в проектируемом помещении, %</a:t>
            </a:r>
          </a:p>
        </p:txBody>
      </p:sp>
    </p:spTree>
    <p:extLst>
      <p:ext uri="{BB962C8B-B14F-4D97-AF65-F5344CB8AC3E}">
        <p14:creationId xmlns:p14="http://schemas.microsoft.com/office/powerpoint/2010/main" val="1811961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467544" y="764704"/>
            <a:ext cx="8280920" cy="5078313"/>
          </a:xfrm>
          <a:prstGeom prst="rect">
            <a:avLst/>
          </a:prstGeom>
        </p:spPr>
        <p:txBody>
          <a:bodyPr wrap="square">
            <a:spAutoFit/>
          </a:bodyPr>
          <a:lstStyle/>
          <a:p>
            <a:pPr algn="ctr"/>
            <a:r>
              <a:rPr lang="ru-RU" sz="2400" b="1" dirty="0" smtClean="0">
                <a:solidFill>
                  <a:srgbClr val="7030A0"/>
                </a:solidFill>
              </a:rPr>
              <a:t>Расчёт объёма вентиляции по углекислому газу</a:t>
            </a:r>
          </a:p>
          <a:p>
            <a:r>
              <a:rPr lang="ru-RU" sz="2000" b="1" dirty="0" smtClean="0">
                <a:solidFill>
                  <a:srgbClr val="002060"/>
                </a:solidFill>
              </a:rPr>
              <a:t>Часовой </a:t>
            </a:r>
            <a:r>
              <a:rPr lang="ru-RU" sz="2000" b="1" dirty="0">
                <a:solidFill>
                  <a:srgbClr val="002060"/>
                </a:solidFill>
              </a:rPr>
              <a:t>объем вентиляции (L) по накоплению углекислого газа ведут по формуле</a:t>
            </a:r>
            <a:r>
              <a:rPr lang="ru-RU" sz="2000" b="1" dirty="0" smtClean="0">
                <a:solidFill>
                  <a:srgbClr val="002060"/>
                </a:solidFill>
              </a:rPr>
              <a:t>:</a:t>
            </a:r>
          </a:p>
          <a:p>
            <a:endParaRPr lang="ru-RU" sz="2000" b="1" dirty="0" smtClean="0">
              <a:solidFill>
                <a:srgbClr val="002060"/>
              </a:solidFill>
            </a:endParaRPr>
          </a:p>
          <a:p>
            <a:endParaRPr lang="ru-RU" sz="2000" b="1" dirty="0">
              <a:solidFill>
                <a:srgbClr val="002060"/>
              </a:solidFill>
            </a:endParaRPr>
          </a:p>
          <a:p>
            <a:endParaRPr lang="ru-RU" sz="2000" b="1" dirty="0">
              <a:solidFill>
                <a:srgbClr val="002060"/>
              </a:solidFill>
            </a:endParaRPr>
          </a:p>
          <a:p>
            <a:r>
              <a:rPr lang="ru-RU" sz="2000" b="1" dirty="0">
                <a:solidFill>
                  <a:srgbClr val="002060"/>
                </a:solidFill>
              </a:rPr>
              <a:t>L – часовой объем вентиляции, или количество воздуха, которое необходимо удалить из помещения за час , в м</a:t>
            </a:r>
            <a:r>
              <a:rPr lang="ru-RU" sz="2000" b="1" baseline="30000" dirty="0">
                <a:solidFill>
                  <a:srgbClr val="002060"/>
                </a:solidFill>
              </a:rPr>
              <a:t>3</a:t>
            </a:r>
            <a:r>
              <a:rPr lang="ru-RU" sz="2000" b="1" dirty="0">
                <a:solidFill>
                  <a:srgbClr val="002060"/>
                </a:solidFill>
              </a:rPr>
              <a:t>, чтобы процентное содержание углекислого газа не превышало допустимого предела (0,25%);</a:t>
            </a:r>
          </a:p>
          <a:p>
            <a:r>
              <a:rPr lang="ru-RU" sz="2000" b="1" dirty="0">
                <a:solidFill>
                  <a:srgbClr val="002060"/>
                </a:solidFill>
              </a:rPr>
              <a:t>К - количество углекислого газа ( в л), выделяемое всеми животными за час, л/ч</a:t>
            </a:r>
            <a:r>
              <a:rPr lang="ru-RU" sz="2000" b="1" dirty="0" smtClean="0">
                <a:solidFill>
                  <a:srgbClr val="002060"/>
                </a:solidFill>
              </a:rPr>
              <a:t>;</a:t>
            </a:r>
          </a:p>
          <a:p>
            <a:r>
              <a:rPr lang="ru-RU" sz="2000" b="1" dirty="0">
                <a:solidFill>
                  <a:srgbClr val="002060"/>
                </a:solidFill>
              </a:rPr>
              <a:t>С</a:t>
            </a:r>
            <a:r>
              <a:rPr lang="ru-RU" sz="2000" b="1" baseline="-25000" dirty="0">
                <a:solidFill>
                  <a:srgbClr val="002060"/>
                </a:solidFill>
              </a:rPr>
              <a:t>1</a:t>
            </a:r>
            <a:r>
              <a:rPr lang="ru-RU" sz="2000" b="1" dirty="0">
                <a:solidFill>
                  <a:srgbClr val="002060"/>
                </a:solidFill>
              </a:rPr>
              <a:t> – допустимое количество углекислого газа в 1м</a:t>
            </a:r>
            <a:r>
              <a:rPr lang="ru-RU" sz="2000" b="1" baseline="30000" dirty="0">
                <a:solidFill>
                  <a:srgbClr val="002060"/>
                </a:solidFill>
              </a:rPr>
              <a:t>3</a:t>
            </a:r>
            <a:r>
              <a:rPr lang="ru-RU" sz="2000" b="1" dirty="0">
                <a:solidFill>
                  <a:srgbClr val="002060"/>
                </a:solidFill>
              </a:rPr>
              <a:t> воздуха помещения - 2,5 л /м</a:t>
            </a:r>
            <a:r>
              <a:rPr lang="ru-RU" sz="2000" b="1" baseline="30000" dirty="0">
                <a:solidFill>
                  <a:srgbClr val="002060"/>
                </a:solidFill>
              </a:rPr>
              <a:t>3</a:t>
            </a:r>
            <a:r>
              <a:rPr lang="ru-RU" sz="2000" b="1" dirty="0">
                <a:solidFill>
                  <a:srgbClr val="002060"/>
                </a:solidFill>
              </a:rPr>
              <a:t> (или 0,25%);</a:t>
            </a:r>
          </a:p>
          <a:p>
            <a:r>
              <a:rPr lang="ru-RU" sz="2000" b="1" dirty="0">
                <a:solidFill>
                  <a:srgbClr val="002060"/>
                </a:solidFill>
              </a:rPr>
              <a:t>С</a:t>
            </a:r>
            <a:r>
              <a:rPr lang="ru-RU" sz="2000" b="1" baseline="-25000" dirty="0">
                <a:solidFill>
                  <a:srgbClr val="002060"/>
                </a:solidFill>
              </a:rPr>
              <a:t>2</a:t>
            </a:r>
            <a:r>
              <a:rPr lang="ru-RU" sz="2000" b="1" dirty="0">
                <a:solidFill>
                  <a:srgbClr val="002060"/>
                </a:solidFill>
              </a:rPr>
              <a:t> - количество углекислого газа в 1 м</a:t>
            </a:r>
            <a:r>
              <a:rPr lang="ru-RU" sz="2000" b="1" baseline="30000" dirty="0">
                <a:solidFill>
                  <a:srgbClr val="002060"/>
                </a:solidFill>
              </a:rPr>
              <a:t>3</a:t>
            </a:r>
            <a:r>
              <a:rPr lang="ru-RU" sz="2000" b="1" dirty="0">
                <a:solidFill>
                  <a:srgbClr val="002060"/>
                </a:solidFill>
              </a:rPr>
              <a:t> атмосферного воздуха - 0,3 л/м</a:t>
            </a:r>
            <a:r>
              <a:rPr lang="ru-RU" sz="2000" b="1" baseline="30000" dirty="0">
                <a:solidFill>
                  <a:srgbClr val="002060"/>
                </a:solidFill>
              </a:rPr>
              <a:t>3</a:t>
            </a:r>
            <a:r>
              <a:rPr lang="ru-RU" sz="2000" b="1" dirty="0">
                <a:solidFill>
                  <a:srgbClr val="002060"/>
                </a:solidFill>
              </a:rPr>
              <a:t> (или 0,03%). </a:t>
            </a:r>
          </a:p>
        </p:txBody>
      </p:sp>
      <p:sp>
        <p:nvSpPr>
          <p:cNvPr id="4" name="Rectangle 2"/>
          <p:cNvSpPr>
            <a:spLocks noChangeArrowheads="1"/>
          </p:cNvSpPr>
          <p:nvPr/>
        </p:nvSpPr>
        <p:spPr bwMode="auto">
          <a:xfrm>
            <a:off x="1214438" y="11620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5720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36866" name="Picture 2" descr="6044_html_3a779ab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9208" y="1547593"/>
            <a:ext cx="1404156"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02450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764704"/>
            <a:ext cx="8846494" cy="4191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678323" y="116632"/>
            <a:ext cx="7704856" cy="707886"/>
          </a:xfrm>
          <a:prstGeom prst="rect">
            <a:avLst/>
          </a:prstGeom>
        </p:spPr>
        <p:txBody>
          <a:bodyPr wrap="square">
            <a:spAutoFit/>
          </a:bodyPr>
          <a:lstStyle/>
          <a:p>
            <a:pPr algn="ctr"/>
            <a:r>
              <a:rPr lang="ru-RU" sz="2000" dirty="0">
                <a:solidFill>
                  <a:srgbClr val="002060"/>
                </a:solidFill>
              </a:rPr>
              <a:t>Количество выделяемых птицей углекислоты, </a:t>
            </a:r>
            <a:endParaRPr lang="ru-RU" sz="2000" dirty="0" smtClean="0">
              <a:solidFill>
                <a:srgbClr val="002060"/>
              </a:solidFill>
            </a:endParaRPr>
          </a:p>
          <a:p>
            <a:pPr algn="ctr"/>
            <a:r>
              <a:rPr lang="ru-RU" sz="2000" dirty="0" smtClean="0">
                <a:solidFill>
                  <a:srgbClr val="002060"/>
                </a:solidFill>
              </a:rPr>
              <a:t>тепла </a:t>
            </a:r>
            <a:r>
              <a:rPr lang="ru-RU" sz="2000" dirty="0">
                <a:solidFill>
                  <a:srgbClr val="002060"/>
                </a:solidFill>
              </a:rPr>
              <a:t>и водяных паров</a:t>
            </a:r>
            <a:endParaRPr lang="ru-RU" sz="2000" dirty="0">
              <a:solidFill>
                <a:srgbClr val="002060"/>
              </a:solidFill>
            </a:endParaRPr>
          </a:p>
        </p:txBody>
      </p:sp>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52" y="4149081"/>
            <a:ext cx="8862436"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8603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056627549"/>
              </p:ext>
            </p:extLst>
          </p:nvPr>
        </p:nvGraphicFramePr>
        <p:xfrm>
          <a:off x="395532" y="731839"/>
          <a:ext cx="8496947" cy="5505472"/>
        </p:xfrm>
        <a:graphic>
          <a:graphicData uri="http://schemas.openxmlformats.org/drawingml/2006/table">
            <a:tbl>
              <a:tblPr firstRow="1" firstCol="1" lastRow="1" lastCol="1" bandRow="1" bandCol="1">
                <a:tableStyleId>{5C22544A-7EE6-4342-B048-85BDC9FD1C3A}</a:tableStyleId>
              </a:tblPr>
              <a:tblGrid>
                <a:gridCol w="1307687"/>
                <a:gridCol w="719788"/>
                <a:gridCol w="719788"/>
                <a:gridCol w="718926"/>
                <a:gridCol w="718926"/>
                <a:gridCol w="718926"/>
                <a:gridCol w="718926"/>
                <a:gridCol w="718926"/>
                <a:gridCol w="718926"/>
                <a:gridCol w="718926"/>
                <a:gridCol w="717202"/>
              </a:tblGrid>
              <a:tr h="172046">
                <a:tc rowSpan="2">
                  <a:txBody>
                    <a:bodyPr/>
                    <a:lstStyle/>
                    <a:p>
                      <a:pPr algn="ctr">
                        <a:spcAft>
                          <a:spcPts val="0"/>
                        </a:spcAft>
                      </a:pPr>
                      <a:r>
                        <a:rPr lang="ru-RU" sz="700">
                          <a:effectLst/>
                        </a:rPr>
                        <a:t>Температура, °С</a:t>
                      </a:r>
                      <a:endParaRPr lang="ru-RU" sz="800">
                        <a:effectLst/>
                        <a:latin typeface="Times New Roman"/>
                        <a:ea typeface="Times New Roman"/>
                      </a:endParaRPr>
                    </a:p>
                  </a:txBody>
                  <a:tcPr marL="40723" marR="40723" marT="0" marB="0" anchor="ctr"/>
                </a:tc>
                <a:tc gridSpan="10">
                  <a:txBody>
                    <a:bodyPr/>
                    <a:lstStyle/>
                    <a:p>
                      <a:pPr algn="ctr">
                        <a:spcAft>
                          <a:spcPts val="0"/>
                        </a:spcAft>
                      </a:pPr>
                      <a:r>
                        <a:rPr lang="ru-RU" sz="700">
                          <a:effectLst/>
                        </a:rPr>
                        <a:t>Десятые доли градусов</a:t>
                      </a:r>
                      <a:endParaRPr lang="ru-RU" sz="800">
                        <a:effectLst/>
                        <a:latin typeface="Times New Roman"/>
                        <a:ea typeface="Times New Roman"/>
                      </a:endParaRPr>
                    </a:p>
                  </a:txBody>
                  <a:tcPr marL="40723" marR="40723"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72046">
                <a:tc vMerge="1">
                  <a:txBody>
                    <a:bodyPr/>
                    <a:lstStyle/>
                    <a:p>
                      <a:endParaRPr lang="ru-RU"/>
                    </a:p>
                  </a:txBody>
                  <a:tcPr/>
                </a:tc>
                <a:tc>
                  <a:txBody>
                    <a:bodyPr/>
                    <a:lstStyle/>
                    <a:p>
                      <a:pPr algn="ctr">
                        <a:spcAft>
                          <a:spcPts val="0"/>
                        </a:spcAft>
                      </a:pPr>
                      <a:r>
                        <a:rPr lang="ru-RU" sz="700">
                          <a:effectLst/>
                        </a:rPr>
                        <a:t>0,0</a:t>
                      </a:r>
                      <a:endParaRPr lang="ru-RU" sz="800">
                        <a:effectLst/>
                        <a:latin typeface="Times New Roman"/>
                        <a:ea typeface="Times New Roman"/>
                      </a:endParaRPr>
                    </a:p>
                  </a:txBody>
                  <a:tcPr marL="40723" marR="40723" marT="0" marB="0" anchor="ctr"/>
                </a:tc>
                <a:tc>
                  <a:txBody>
                    <a:bodyPr/>
                    <a:lstStyle/>
                    <a:p>
                      <a:pPr algn="ctr">
                        <a:spcAft>
                          <a:spcPts val="0"/>
                        </a:spcAft>
                      </a:pPr>
                      <a:r>
                        <a:rPr lang="ru-RU" sz="700">
                          <a:effectLst/>
                        </a:rPr>
                        <a:t>0,1</a:t>
                      </a:r>
                      <a:endParaRPr lang="ru-RU" sz="800">
                        <a:effectLst/>
                        <a:latin typeface="Times New Roman"/>
                        <a:ea typeface="Times New Roman"/>
                      </a:endParaRPr>
                    </a:p>
                  </a:txBody>
                  <a:tcPr marL="40723" marR="40723" marT="0" marB="0" anchor="ctr"/>
                </a:tc>
                <a:tc>
                  <a:txBody>
                    <a:bodyPr/>
                    <a:lstStyle/>
                    <a:p>
                      <a:pPr algn="ctr">
                        <a:spcAft>
                          <a:spcPts val="0"/>
                        </a:spcAft>
                      </a:pPr>
                      <a:r>
                        <a:rPr lang="ru-RU" sz="700">
                          <a:effectLst/>
                        </a:rPr>
                        <a:t>0,2</a:t>
                      </a:r>
                      <a:endParaRPr lang="ru-RU" sz="800">
                        <a:effectLst/>
                        <a:latin typeface="Times New Roman"/>
                        <a:ea typeface="Times New Roman"/>
                      </a:endParaRPr>
                    </a:p>
                  </a:txBody>
                  <a:tcPr marL="40723" marR="40723" marT="0" marB="0" anchor="ctr"/>
                </a:tc>
                <a:tc>
                  <a:txBody>
                    <a:bodyPr/>
                    <a:lstStyle/>
                    <a:p>
                      <a:pPr algn="ctr">
                        <a:spcAft>
                          <a:spcPts val="0"/>
                        </a:spcAft>
                      </a:pPr>
                      <a:r>
                        <a:rPr lang="ru-RU" sz="700">
                          <a:effectLst/>
                        </a:rPr>
                        <a:t>0,3</a:t>
                      </a:r>
                      <a:endParaRPr lang="ru-RU" sz="800">
                        <a:effectLst/>
                        <a:latin typeface="Times New Roman"/>
                        <a:ea typeface="Times New Roman"/>
                      </a:endParaRPr>
                    </a:p>
                  </a:txBody>
                  <a:tcPr marL="40723" marR="40723" marT="0" marB="0" anchor="ctr"/>
                </a:tc>
                <a:tc>
                  <a:txBody>
                    <a:bodyPr/>
                    <a:lstStyle/>
                    <a:p>
                      <a:pPr algn="ctr">
                        <a:spcAft>
                          <a:spcPts val="0"/>
                        </a:spcAft>
                      </a:pPr>
                      <a:r>
                        <a:rPr lang="ru-RU" sz="700">
                          <a:effectLst/>
                        </a:rPr>
                        <a:t>0,4</a:t>
                      </a:r>
                      <a:endParaRPr lang="ru-RU" sz="800">
                        <a:effectLst/>
                        <a:latin typeface="Times New Roman"/>
                        <a:ea typeface="Times New Roman"/>
                      </a:endParaRPr>
                    </a:p>
                  </a:txBody>
                  <a:tcPr marL="40723" marR="40723" marT="0" marB="0" anchor="ctr"/>
                </a:tc>
                <a:tc>
                  <a:txBody>
                    <a:bodyPr/>
                    <a:lstStyle/>
                    <a:p>
                      <a:pPr algn="ctr">
                        <a:spcAft>
                          <a:spcPts val="0"/>
                        </a:spcAft>
                      </a:pPr>
                      <a:r>
                        <a:rPr lang="ru-RU" sz="700">
                          <a:effectLst/>
                        </a:rPr>
                        <a:t>0,5</a:t>
                      </a:r>
                      <a:endParaRPr lang="ru-RU" sz="800">
                        <a:effectLst/>
                        <a:latin typeface="Times New Roman"/>
                        <a:ea typeface="Times New Roman"/>
                      </a:endParaRPr>
                    </a:p>
                  </a:txBody>
                  <a:tcPr marL="40723" marR="40723" marT="0" marB="0" anchor="ctr"/>
                </a:tc>
                <a:tc>
                  <a:txBody>
                    <a:bodyPr/>
                    <a:lstStyle/>
                    <a:p>
                      <a:pPr algn="ctr">
                        <a:spcAft>
                          <a:spcPts val="0"/>
                        </a:spcAft>
                      </a:pPr>
                      <a:r>
                        <a:rPr lang="ru-RU" sz="700">
                          <a:effectLst/>
                        </a:rPr>
                        <a:t>0,6</a:t>
                      </a:r>
                      <a:endParaRPr lang="ru-RU" sz="800">
                        <a:effectLst/>
                        <a:latin typeface="Times New Roman"/>
                        <a:ea typeface="Times New Roman"/>
                      </a:endParaRPr>
                    </a:p>
                  </a:txBody>
                  <a:tcPr marL="40723" marR="40723" marT="0" marB="0" anchor="ctr"/>
                </a:tc>
                <a:tc>
                  <a:txBody>
                    <a:bodyPr/>
                    <a:lstStyle/>
                    <a:p>
                      <a:pPr algn="ctr">
                        <a:spcAft>
                          <a:spcPts val="0"/>
                        </a:spcAft>
                      </a:pPr>
                      <a:r>
                        <a:rPr lang="ru-RU" sz="700">
                          <a:effectLst/>
                        </a:rPr>
                        <a:t>0,7</a:t>
                      </a:r>
                      <a:endParaRPr lang="ru-RU" sz="800">
                        <a:effectLst/>
                        <a:latin typeface="Times New Roman"/>
                        <a:ea typeface="Times New Roman"/>
                      </a:endParaRPr>
                    </a:p>
                  </a:txBody>
                  <a:tcPr marL="40723" marR="40723" marT="0" marB="0" anchor="ctr"/>
                </a:tc>
                <a:tc>
                  <a:txBody>
                    <a:bodyPr/>
                    <a:lstStyle/>
                    <a:p>
                      <a:pPr algn="ctr">
                        <a:spcAft>
                          <a:spcPts val="0"/>
                        </a:spcAft>
                      </a:pPr>
                      <a:r>
                        <a:rPr lang="ru-RU" sz="700">
                          <a:effectLst/>
                        </a:rPr>
                        <a:t>0,8</a:t>
                      </a:r>
                      <a:endParaRPr lang="ru-RU" sz="800">
                        <a:effectLst/>
                        <a:latin typeface="Times New Roman"/>
                        <a:ea typeface="Times New Roman"/>
                      </a:endParaRPr>
                    </a:p>
                  </a:txBody>
                  <a:tcPr marL="40723" marR="40723" marT="0" marB="0" anchor="ctr"/>
                </a:tc>
                <a:tc>
                  <a:txBody>
                    <a:bodyPr/>
                    <a:lstStyle/>
                    <a:p>
                      <a:pPr algn="ctr">
                        <a:spcAft>
                          <a:spcPts val="0"/>
                        </a:spcAft>
                      </a:pPr>
                      <a:r>
                        <a:rPr lang="ru-RU" sz="700">
                          <a:effectLst/>
                        </a:rPr>
                        <a:t>0,9</a:t>
                      </a:r>
                      <a:endParaRPr lang="ru-RU" sz="800">
                        <a:effectLst/>
                        <a:latin typeface="Times New Roman"/>
                        <a:ea typeface="Times New Roman"/>
                      </a:endParaRPr>
                    </a:p>
                  </a:txBody>
                  <a:tcPr marL="40723" marR="40723" marT="0" marB="0" anchor="ctr"/>
                </a:tc>
              </a:tr>
              <a:tr h="172046">
                <a:tc>
                  <a:txBody>
                    <a:bodyPr/>
                    <a:lstStyle/>
                    <a:p>
                      <a:pPr algn="ctr">
                        <a:spcAft>
                          <a:spcPts val="0"/>
                        </a:spcAft>
                      </a:pPr>
                      <a:r>
                        <a:rPr lang="ru-RU" sz="1100" b="1" dirty="0">
                          <a:effectLst/>
                        </a:rPr>
                        <a:t>0</a:t>
                      </a:r>
                      <a:endParaRPr lang="ru-RU" sz="1100" b="1" dirty="0">
                        <a:effectLst/>
                        <a:latin typeface="Times New Roman"/>
                        <a:ea typeface="Times New Roman"/>
                      </a:endParaRPr>
                    </a:p>
                  </a:txBody>
                  <a:tcPr marL="40723" marR="40723" marT="0" marB="0" anchor="ctr"/>
                </a:tc>
                <a:tc>
                  <a:txBody>
                    <a:bodyPr/>
                    <a:lstStyle/>
                    <a:p>
                      <a:pPr algn="ctr">
                        <a:spcAft>
                          <a:spcPts val="0"/>
                        </a:spcAft>
                      </a:pPr>
                      <a:r>
                        <a:rPr lang="ru-RU" sz="1100" b="1">
                          <a:effectLst/>
                        </a:rPr>
                        <a:t>4,60</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4,63</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4,67</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4,70</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4,73</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4,77</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4,80</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4,84</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4,87</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4,91</a:t>
                      </a:r>
                      <a:endParaRPr lang="ru-RU" sz="1100" b="1">
                        <a:effectLst/>
                        <a:latin typeface="Times New Roman"/>
                        <a:ea typeface="Times New Roman"/>
                      </a:endParaRPr>
                    </a:p>
                  </a:txBody>
                  <a:tcPr marL="40723" marR="40723" marT="0" marB="0" anchor="ctr"/>
                </a:tc>
              </a:tr>
              <a:tr h="172046">
                <a:tc>
                  <a:txBody>
                    <a:bodyPr/>
                    <a:lstStyle/>
                    <a:p>
                      <a:pPr algn="ctr">
                        <a:spcAft>
                          <a:spcPts val="0"/>
                        </a:spcAft>
                      </a:pPr>
                      <a:r>
                        <a:rPr lang="ru-RU" sz="1100" b="1" dirty="0">
                          <a:effectLst/>
                        </a:rPr>
                        <a:t>1</a:t>
                      </a:r>
                      <a:endParaRPr lang="ru-RU" sz="1100" b="1" dirty="0">
                        <a:effectLst/>
                        <a:latin typeface="Times New Roman"/>
                        <a:ea typeface="Times New Roman"/>
                      </a:endParaRPr>
                    </a:p>
                  </a:txBody>
                  <a:tcPr marL="40723" marR="40723" marT="0" marB="0" anchor="ctr"/>
                </a:tc>
                <a:tc>
                  <a:txBody>
                    <a:bodyPr/>
                    <a:lstStyle/>
                    <a:p>
                      <a:pPr algn="ctr">
                        <a:spcAft>
                          <a:spcPts val="0"/>
                        </a:spcAft>
                      </a:pPr>
                      <a:r>
                        <a:rPr lang="ru-RU" sz="1100" b="1">
                          <a:effectLst/>
                        </a:rPr>
                        <a:t>4,94</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4,98</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5,01</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5,05</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5,08</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5,12</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5,16</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5,19</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5,23</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5,27</a:t>
                      </a:r>
                      <a:endParaRPr lang="ru-RU" sz="1100" b="1">
                        <a:effectLst/>
                        <a:latin typeface="Times New Roman"/>
                        <a:ea typeface="Times New Roman"/>
                      </a:endParaRPr>
                    </a:p>
                  </a:txBody>
                  <a:tcPr marL="40723" marR="40723" marT="0" marB="0" anchor="ctr"/>
                </a:tc>
              </a:tr>
              <a:tr h="172046">
                <a:tc>
                  <a:txBody>
                    <a:bodyPr/>
                    <a:lstStyle/>
                    <a:p>
                      <a:pPr algn="ctr">
                        <a:spcAft>
                          <a:spcPts val="0"/>
                        </a:spcAft>
                      </a:pPr>
                      <a:r>
                        <a:rPr lang="ru-RU" sz="1100" b="1" dirty="0">
                          <a:effectLst/>
                        </a:rPr>
                        <a:t>2</a:t>
                      </a:r>
                      <a:endParaRPr lang="ru-RU" sz="1100" b="1" dirty="0">
                        <a:effectLst/>
                        <a:latin typeface="Times New Roman"/>
                        <a:ea typeface="Times New Roman"/>
                      </a:endParaRPr>
                    </a:p>
                  </a:txBody>
                  <a:tcPr marL="40723" marR="40723" marT="0" marB="0" anchor="ctr"/>
                </a:tc>
                <a:tc>
                  <a:txBody>
                    <a:bodyPr/>
                    <a:lstStyle/>
                    <a:p>
                      <a:pPr algn="ctr">
                        <a:spcAft>
                          <a:spcPts val="0"/>
                        </a:spcAft>
                      </a:pPr>
                      <a:r>
                        <a:rPr lang="ru-RU" sz="1100" b="1">
                          <a:effectLst/>
                        </a:rPr>
                        <a:t>5,30</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5,34</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5,38</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5,42</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5,45</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5,49</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5,53</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5,57</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5,61</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5,65</a:t>
                      </a:r>
                      <a:endParaRPr lang="ru-RU" sz="1100" b="1">
                        <a:effectLst/>
                        <a:latin typeface="Times New Roman"/>
                        <a:ea typeface="Times New Roman"/>
                      </a:endParaRPr>
                    </a:p>
                  </a:txBody>
                  <a:tcPr marL="40723" marR="40723" marT="0" marB="0" anchor="ctr"/>
                </a:tc>
              </a:tr>
              <a:tr h="172046">
                <a:tc>
                  <a:txBody>
                    <a:bodyPr/>
                    <a:lstStyle/>
                    <a:p>
                      <a:pPr algn="ctr">
                        <a:spcAft>
                          <a:spcPts val="0"/>
                        </a:spcAft>
                      </a:pPr>
                      <a:r>
                        <a:rPr lang="ru-RU" sz="1100" b="1">
                          <a:effectLst/>
                        </a:rPr>
                        <a:t>3</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5,69</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5,73</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5,77</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5,81</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5,85</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5,89</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5,93</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5,97</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6,01</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6,06</a:t>
                      </a:r>
                      <a:endParaRPr lang="ru-RU" sz="1100" b="1">
                        <a:effectLst/>
                        <a:latin typeface="Times New Roman"/>
                        <a:ea typeface="Times New Roman"/>
                      </a:endParaRPr>
                    </a:p>
                  </a:txBody>
                  <a:tcPr marL="40723" marR="40723" marT="0" marB="0" anchor="ctr"/>
                </a:tc>
              </a:tr>
              <a:tr h="172046">
                <a:tc>
                  <a:txBody>
                    <a:bodyPr/>
                    <a:lstStyle/>
                    <a:p>
                      <a:pPr algn="ctr">
                        <a:spcAft>
                          <a:spcPts val="0"/>
                        </a:spcAft>
                      </a:pPr>
                      <a:r>
                        <a:rPr lang="ru-RU" sz="1100" b="1">
                          <a:effectLst/>
                        </a:rPr>
                        <a:t>4</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6,10</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6,14</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6,18</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6,23</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6,27</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6,31</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6,36</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6,40</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6,45</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6,49</a:t>
                      </a:r>
                      <a:endParaRPr lang="ru-RU" sz="1100" b="1">
                        <a:effectLst/>
                        <a:latin typeface="Times New Roman"/>
                        <a:ea typeface="Times New Roman"/>
                      </a:endParaRPr>
                    </a:p>
                  </a:txBody>
                  <a:tcPr marL="40723" marR="40723" marT="0" marB="0" anchor="ctr"/>
                </a:tc>
              </a:tr>
              <a:tr h="172046">
                <a:tc>
                  <a:txBody>
                    <a:bodyPr/>
                    <a:lstStyle/>
                    <a:p>
                      <a:pPr algn="ctr">
                        <a:spcAft>
                          <a:spcPts val="0"/>
                        </a:spcAft>
                      </a:pPr>
                      <a:r>
                        <a:rPr lang="ru-RU" sz="1100" b="1">
                          <a:effectLst/>
                        </a:rPr>
                        <a:t>5</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6,53</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6,58</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6,63</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6,67</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6,72</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6,76</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6,81</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6,86</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6,91</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6,95</a:t>
                      </a:r>
                      <a:endParaRPr lang="ru-RU" sz="1100" b="1">
                        <a:effectLst/>
                        <a:latin typeface="Times New Roman"/>
                        <a:ea typeface="Times New Roman"/>
                      </a:endParaRPr>
                    </a:p>
                  </a:txBody>
                  <a:tcPr marL="40723" marR="40723" marT="0" marB="0" anchor="ctr"/>
                </a:tc>
              </a:tr>
              <a:tr h="172046">
                <a:tc>
                  <a:txBody>
                    <a:bodyPr/>
                    <a:lstStyle/>
                    <a:p>
                      <a:pPr algn="ctr">
                        <a:spcAft>
                          <a:spcPts val="0"/>
                        </a:spcAft>
                      </a:pPr>
                      <a:r>
                        <a:rPr lang="ru-RU" sz="1100" b="1">
                          <a:effectLst/>
                        </a:rPr>
                        <a:t>6</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dirty="0">
                          <a:effectLst/>
                        </a:rPr>
                        <a:t>7,00</a:t>
                      </a:r>
                      <a:endParaRPr lang="ru-RU" sz="1100" b="1" dirty="0">
                        <a:effectLst/>
                        <a:latin typeface="Times New Roman"/>
                        <a:ea typeface="Times New Roman"/>
                      </a:endParaRPr>
                    </a:p>
                  </a:txBody>
                  <a:tcPr marL="40723" marR="40723" marT="0" marB="0" anchor="ctr"/>
                </a:tc>
                <a:tc>
                  <a:txBody>
                    <a:bodyPr/>
                    <a:lstStyle/>
                    <a:p>
                      <a:pPr algn="ctr">
                        <a:spcAft>
                          <a:spcPts val="0"/>
                        </a:spcAft>
                      </a:pPr>
                      <a:r>
                        <a:rPr lang="ru-RU" sz="1100" b="1">
                          <a:effectLst/>
                        </a:rPr>
                        <a:t>7,05</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7,10</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7,14</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7,19</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7,24</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7,29</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7,34</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7,39</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7,44</a:t>
                      </a:r>
                      <a:endParaRPr lang="ru-RU" sz="1100" b="1">
                        <a:effectLst/>
                        <a:latin typeface="Times New Roman"/>
                        <a:ea typeface="Times New Roman"/>
                      </a:endParaRPr>
                    </a:p>
                  </a:txBody>
                  <a:tcPr marL="40723" marR="40723" marT="0" marB="0" anchor="ctr"/>
                </a:tc>
              </a:tr>
              <a:tr h="172046">
                <a:tc>
                  <a:txBody>
                    <a:bodyPr/>
                    <a:lstStyle/>
                    <a:p>
                      <a:pPr algn="ctr">
                        <a:spcAft>
                          <a:spcPts val="0"/>
                        </a:spcAft>
                      </a:pPr>
                      <a:r>
                        <a:rPr lang="ru-RU" sz="1100" b="1">
                          <a:effectLst/>
                        </a:rPr>
                        <a:t>7</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7,49</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7,54</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7,60</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7,65</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7,70</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7,75</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7,80</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7,86</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7,91</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7,96</a:t>
                      </a:r>
                      <a:endParaRPr lang="ru-RU" sz="1100" b="1">
                        <a:effectLst/>
                        <a:latin typeface="Times New Roman"/>
                        <a:ea typeface="Times New Roman"/>
                      </a:endParaRPr>
                    </a:p>
                  </a:txBody>
                  <a:tcPr marL="40723" marR="40723" marT="0" marB="0" anchor="ctr"/>
                </a:tc>
              </a:tr>
              <a:tr h="172046">
                <a:tc>
                  <a:txBody>
                    <a:bodyPr/>
                    <a:lstStyle/>
                    <a:p>
                      <a:pPr algn="ctr">
                        <a:spcAft>
                          <a:spcPts val="0"/>
                        </a:spcAft>
                      </a:pPr>
                      <a:r>
                        <a:rPr lang="ru-RU" sz="1100" b="1">
                          <a:effectLst/>
                        </a:rPr>
                        <a:t>8</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dirty="0">
                          <a:effectLst/>
                        </a:rPr>
                        <a:t>8,02</a:t>
                      </a:r>
                      <a:endParaRPr lang="ru-RU" sz="1100" b="1" dirty="0">
                        <a:effectLst/>
                        <a:latin typeface="Times New Roman"/>
                        <a:ea typeface="Times New Roman"/>
                      </a:endParaRPr>
                    </a:p>
                  </a:txBody>
                  <a:tcPr marL="40723" marR="40723" marT="0" marB="0" anchor="ctr"/>
                </a:tc>
                <a:tc>
                  <a:txBody>
                    <a:bodyPr/>
                    <a:lstStyle/>
                    <a:p>
                      <a:pPr algn="ctr">
                        <a:spcAft>
                          <a:spcPts val="0"/>
                        </a:spcAft>
                      </a:pPr>
                      <a:r>
                        <a:rPr lang="ru-RU" sz="1100" b="1">
                          <a:effectLst/>
                        </a:rPr>
                        <a:t>8,07</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8,13</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8,18</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8,24</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8,29</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8,35</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8,40</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8,46</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8,52</a:t>
                      </a:r>
                      <a:endParaRPr lang="ru-RU" sz="1100" b="1">
                        <a:effectLst/>
                        <a:latin typeface="Times New Roman"/>
                        <a:ea typeface="Times New Roman"/>
                      </a:endParaRPr>
                    </a:p>
                  </a:txBody>
                  <a:tcPr marL="40723" marR="40723" marT="0" marB="0" anchor="ctr"/>
                </a:tc>
              </a:tr>
              <a:tr h="172046">
                <a:tc>
                  <a:txBody>
                    <a:bodyPr/>
                    <a:lstStyle/>
                    <a:p>
                      <a:pPr algn="ctr">
                        <a:spcAft>
                          <a:spcPts val="0"/>
                        </a:spcAft>
                      </a:pPr>
                      <a:r>
                        <a:rPr lang="ru-RU" sz="1100" b="1">
                          <a:effectLst/>
                        </a:rPr>
                        <a:t>9</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8,57</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8,63</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8,69</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8,75</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8,81</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8,87</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8,93</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8,99</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9,05</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9,11</a:t>
                      </a:r>
                      <a:endParaRPr lang="ru-RU" sz="1100" b="1">
                        <a:effectLst/>
                        <a:latin typeface="Times New Roman"/>
                        <a:ea typeface="Times New Roman"/>
                      </a:endParaRPr>
                    </a:p>
                  </a:txBody>
                  <a:tcPr marL="40723" marR="40723" marT="0" marB="0" anchor="ctr"/>
                </a:tc>
              </a:tr>
              <a:tr h="172046">
                <a:tc>
                  <a:txBody>
                    <a:bodyPr/>
                    <a:lstStyle/>
                    <a:p>
                      <a:pPr algn="ctr">
                        <a:spcAft>
                          <a:spcPts val="0"/>
                        </a:spcAft>
                      </a:pPr>
                      <a:r>
                        <a:rPr lang="ru-RU" sz="1100" b="1">
                          <a:effectLst/>
                        </a:rPr>
                        <a:t>10</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9,17</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dirty="0">
                          <a:effectLst/>
                        </a:rPr>
                        <a:t>9,23</a:t>
                      </a:r>
                      <a:endParaRPr lang="ru-RU" sz="1100" b="1" dirty="0">
                        <a:effectLst/>
                        <a:latin typeface="Times New Roman"/>
                        <a:ea typeface="Times New Roman"/>
                      </a:endParaRPr>
                    </a:p>
                  </a:txBody>
                  <a:tcPr marL="40723" marR="40723" marT="0" marB="0" anchor="ctr"/>
                </a:tc>
                <a:tc>
                  <a:txBody>
                    <a:bodyPr/>
                    <a:lstStyle/>
                    <a:p>
                      <a:pPr algn="ctr">
                        <a:spcAft>
                          <a:spcPts val="0"/>
                        </a:spcAft>
                      </a:pPr>
                      <a:r>
                        <a:rPr lang="ru-RU" sz="1100" b="1">
                          <a:effectLst/>
                        </a:rPr>
                        <a:t>9,29</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9,35</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9,41</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9,47</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9,54</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9,60</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9,67</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9,73</a:t>
                      </a:r>
                      <a:endParaRPr lang="ru-RU" sz="1100" b="1">
                        <a:effectLst/>
                        <a:latin typeface="Times New Roman"/>
                        <a:ea typeface="Times New Roman"/>
                      </a:endParaRPr>
                    </a:p>
                  </a:txBody>
                  <a:tcPr marL="40723" marR="40723" marT="0" marB="0" anchor="ctr"/>
                </a:tc>
              </a:tr>
              <a:tr h="172046">
                <a:tc>
                  <a:txBody>
                    <a:bodyPr/>
                    <a:lstStyle/>
                    <a:p>
                      <a:pPr algn="ctr">
                        <a:spcAft>
                          <a:spcPts val="0"/>
                        </a:spcAft>
                      </a:pPr>
                      <a:r>
                        <a:rPr lang="ru-RU" sz="1100" b="1">
                          <a:effectLst/>
                        </a:rPr>
                        <a:t>11</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9,79</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dirty="0">
                          <a:effectLst/>
                        </a:rPr>
                        <a:t>9,86</a:t>
                      </a:r>
                      <a:endParaRPr lang="ru-RU" sz="1100" b="1" dirty="0">
                        <a:effectLst/>
                        <a:latin typeface="Times New Roman"/>
                        <a:ea typeface="Times New Roman"/>
                      </a:endParaRPr>
                    </a:p>
                  </a:txBody>
                  <a:tcPr marL="40723" marR="40723" marT="0" marB="0" anchor="ctr"/>
                </a:tc>
                <a:tc>
                  <a:txBody>
                    <a:bodyPr/>
                    <a:lstStyle/>
                    <a:p>
                      <a:pPr algn="ctr">
                        <a:spcAft>
                          <a:spcPts val="0"/>
                        </a:spcAft>
                      </a:pPr>
                      <a:r>
                        <a:rPr lang="ru-RU" sz="1100" b="1">
                          <a:effectLst/>
                        </a:rPr>
                        <a:t>9,92</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9,99</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10,05</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10,12</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10,19</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10,26</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10,32</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10,39</a:t>
                      </a:r>
                      <a:endParaRPr lang="ru-RU" sz="1100" b="1">
                        <a:effectLst/>
                        <a:latin typeface="Times New Roman"/>
                        <a:ea typeface="Times New Roman"/>
                      </a:endParaRPr>
                    </a:p>
                  </a:txBody>
                  <a:tcPr marL="40723" marR="40723" marT="0" marB="0" anchor="ctr"/>
                </a:tc>
              </a:tr>
              <a:tr h="172046">
                <a:tc>
                  <a:txBody>
                    <a:bodyPr/>
                    <a:lstStyle/>
                    <a:p>
                      <a:pPr algn="ctr">
                        <a:spcAft>
                          <a:spcPts val="0"/>
                        </a:spcAft>
                      </a:pPr>
                      <a:r>
                        <a:rPr lang="ru-RU" sz="1100" b="1">
                          <a:effectLst/>
                        </a:rPr>
                        <a:t>12</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10,46</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dirty="0">
                          <a:effectLst/>
                        </a:rPr>
                        <a:t>10,53</a:t>
                      </a:r>
                      <a:endParaRPr lang="ru-RU" sz="1100" b="1" dirty="0">
                        <a:effectLst/>
                        <a:latin typeface="Times New Roman"/>
                        <a:ea typeface="Times New Roman"/>
                      </a:endParaRPr>
                    </a:p>
                  </a:txBody>
                  <a:tcPr marL="40723" marR="40723" marT="0" marB="0" anchor="ctr"/>
                </a:tc>
                <a:tc>
                  <a:txBody>
                    <a:bodyPr/>
                    <a:lstStyle/>
                    <a:p>
                      <a:pPr algn="ctr">
                        <a:spcAft>
                          <a:spcPts val="0"/>
                        </a:spcAft>
                      </a:pPr>
                      <a:r>
                        <a:rPr lang="ru-RU" sz="1100" b="1">
                          <a:effectLst/>
                        </a:rPr>
                        <a:t>10,60</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10,67</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10,73</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10,80</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10,88</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10,95</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11,02</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11,09</a:t>
                      </a:r>
                      <a:endParaRPr lang="ru-RU" sz="1100" b="1">
                        <a:effectLst/>
                        <a:latin typeface="Times New Roman"/>
                        <a:ea typeface="Times New Roman"/>
                      </a:endParaRPr>
                    </a:p>
                  </a:txBody>
                  <a:tcPr marL="40723" marR="40723" marT="0" marB="0" anchor="ctr"/>
                </a:tc>
              </a:tr>
              <a:tr h="172046">
                <a:tc>
                  <a:txBody>
                    <a:bodyPr/>
                    <a:lstStyle/>
                    <a:p>
                      <a:pPr algn="ctr">
                        <a:spcAft>
                          <a:spcPts val="0"/>
                        </a:spcAft>
                      </a:pPr>
                      <a:r>
                        <a:rPr lang="ru-RU" sz="1100" b="1">
                          <a:effectLst/>
                        </a:rPr>
                        <a:t>13</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11,16</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11,24</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dirty="0">
                          <a:effectLst/>
                        </a:rPr>
                        <a:t>11,31</a:t>
                      </a:r>
                      <a:endParaRPr lang="ru-RU" sz="1100" b="1" dirty="0">
                        <a:effectLst/>
                        <a:latin typeface="Times New Roman"/>
                        <a:ea typeface="Times New Roman"/>
                      </a:endParaRPr>
                    </a:p>
                  </a:txBody>
                  <a:tcPr marL="40723" marR="40723" marT="0" marB="0" anchor="ctr"/>
                </a:tc>
                <a:tc>
                  <a:txBody>
                    <a:bodyPr/>
                    <a:lstStyle/>
                    <a:p>
                      <a:pPr algn="ctr">
                        <a:spcAft>
                          <a:spcPts val="0"/>
                        </a:spcAft>
                      </a:pPr>
                      <a:r>
                        <a:rPr lang="ru-RU" sz="1100" b="1">
                          <a:effectLst/>
                        </a:rPr>
                        <a:t>11,38</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11,46</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11,53</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11,61</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11,68</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11,76</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11,83</a:t>
                      </a:r>
                      <a:endParaRPr lang="ru-RU" sz="1100" b="1">
                        <a:effectLst/>
                        <a:latin typeface="Times New Roman"/>
                        <a:ea typeface="Times New Roman"/>
                      </a:endParaRPr>
                    </a:p>
                  </a:txBody>
                  <a:tcPr marL="40723" marR="40723" marT="0" marB="0" anchor="ctr"/>
                </a:tc>
              </a:tr>
              <a:tr h="172046">
                <a:tc>
                  <a:txBody>
                    <a:bodyPr/>
                    <a:lstStyle/>
                    <a:p>
                      <a:pPr algn="ctr">
                        <a:spcAft>
                          <a:spcPts val="0"/>
                        </a:spcAft>
                      </a:pPr>
                      <a:r>
                        <a:rPr lang="ru-RU" sz="1100" b="1">
                          <a:effectLst/>
                        </a:rPr>
                        <a:t>14</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11,91</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11,99</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dirty="0">
                          <a:effectLst/>
                        </a:rPr>
                        <a:t>12,06</a:t>
                      </a:r>
                      <a:endParaRPr lang="ru-RU" sz="1100" b="1" dirty="0">
                        <a:effectLst/>
                        <a:latin typeface="Times New Roman"/>
                        <a:ea typeface="Times New Roman"/>
                      </a:endParaRPr>
                    </a:p>
                  </a:txBody>
                  <a:tcPr marL="40723" marR="40723" marT="0" marB="0" anchor="ctr"/>
                </a:tc>
                <a:tc>
                  <a:txBody>
                    <a:bodyPr/>
                    <a:lstStyle/>
                    <a:p>
                      <a:pPr algn="ctr">
                        <a:spcAft>
                          <a:spcPts val="0"/>
                        </a:spcAft>
                      </a:pPr>
                      <a:r>
                        <a:rPr lang="ru-RU" sz="1100" b="1">
                          <a:effectLst/>
                        </a:rPr>
                        <a:t>12,14</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12,22</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12,30</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12,38</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12,46</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12,54</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12,62</a:t>
                      </a:r>
                      <a:endParaRPr lang="ru-RU" sz="1100" b="1">
                        <a:effectLst/>
                        <a:latin typeface="Times New Roman"/>
                        <a:ea typeface="Times New Roman"/>
                      </a:endParaRPr>
                    </a:p>
                  </a:txBody>
                  <a:tcPr marL="40723" marR="40723" marT="0" marB="0" anchor="ctr"/>
                </a:tc>
              </a:tr>
              <a:tr h="172046">
                <a:tc>
                  <a:txBody>
                    <a:bodyPr/>
                    <a:lstStyle/>
                    <a:p>
                      <a:pPr algn="ctr">
                        <a:spcAft>
                          <a:spcPts val="0"/>
                        </a:spcAft>
                      </a:pPr>
                      <a:r>
                        <a:rPr lang="ru-RU" sz="1100" b="1">
                          <a:effectLst/>
                        </a:rPr>
                        <a:t>15</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12,70</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12,78</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12,86</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12,95</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13,03</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13,11</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13,20</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13,28</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13,37</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13,45</a:t>
                      </a:r>
                      <a:endParaRPr lang="ru-RU" sz="1100" b="1">
                        <a:effectLst/>
                        <a:latin typeface="Times New Roman"/>
                        <a:ea typeface="Times New Roman"/>
                      </a:endParaRPr>
                    </a:p>
                  </a:txBody>
                  <a:tcPr marL="40723" marR="40723" marT="0" marB="0" anchor="ctr"/>
                </a:tc>
              </a:tr>
              <a:tr h="172046">
                <a:tc>
                  <a:txBody>
                    <a:bodyPr/>
                    <a:lstStyle/>
                    <a:p>
                      <a:pPr algn="ctr">
                        <a:spcAft>
                          <a:spcPts val="0"/>
                        </a:spcAft>
                      </a:pPr>
                      <a:r>
                        <a:rPr lang="ru-RU" sz="1100" b="1">
                          <a:effectLst/>
                        </a:rPr>
                        <a:t>16</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13,54</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13,62</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dirty="0">
                          <a:effectLst/>
                        </a:rPr>
                        <a:t>13,71</a:t>
                      </a:r>
                      <a:endParaRPr lang="ru-RU" sz="1100" b="1" dirty="0">
                        <a:effectLst/>
                        <a:latin typeface="Times New Roman"/>
                        <a:ea typeface="Times New Roman"/>
                      </a:endParaRPr>
                    </a:p>
                  </a:txBody>
                  <a:tcPr marL="40723" marR="40723" marT="0" marB="0" anchor="ctr"/>
                </a:tc>
                <a:tc>
                  <a:txBody>
                    <a:bodyPr/>
                    <a:lstStyle/>
                    <a:p>
                      <a:pPr algn="ctr">
                        <a:spcAft>
                          <a:spcPts val="0"/>
                        </a:spcAft>
                      </a:pPr>
                      <a:r>
                        <a:rPr lang="ru-RU" sz="1100" b="1" dirty="0">
                          <a:effectLst/>
                        </a:rPr>
                        <a:t>13,80</a:t>
                      </a:r>
                      <a:endParaRPr lang="ru-RU" sz="1100" b="1" dirty="0">
                        <a:effectLst/>
                        <a:latin typeface="Times New Roman"/>
                        <a:ea typeface="Times New Roman"/>
                      </a:endParaRPr>
                    </a:p>
                  </a:txBody>
                  <a:tcPr marL="40723" marR="40723" marT="0" marB="0" anchor="ctr"/>
                </a:tc>
                <a:tc>
                  <a:txBody>
                    <a:bodyPr/>
                    <a:lstStyle/>
                    <a:p>
                      <a:pPr algn="ctr">
                        <a:spcAft>
                          <a:spcPts val="0"/>
                        </a:spcAft>
                      </a:pPr>
                      <a:r>
                        <a:rPr lang="ru-RU" sz="1100" b="1">
                          <a:effectLst/>
                        </a:rPr>
                        <a:t>13,89</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13,97</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14,06</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14,15</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14,24</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14,33</a:t>
                      </a:r>
                      <a:endParaRPr lang="ru-RU" sz="1100" b="1">
                        <a:effectLst/>
                        <a:latin typeface="Times New Roman"/>
                        <a:ea typeface="Times New Roman"/>
                      </a:endParaRPr>
                    </a:p>
                  </a:txBody>
                  <a:tcPr marL="40723" marR="40723" marT="0" marB="0" anchor="ctr"/>
                </a:tc>
              </a:tr>
              <a:tr h="172046">
                <a:tc>
                  <a:txBody>
                    <a:bodyPr/>
                    <a:lstStyle/>
                    <a:p>
                      <a:pPr algn="ctr">
                        <a:spcAft>
                          <a:spcPts val="0"/>
                        </a:spcAft>
                      </a:pPr>
                      <a:r>
                        <a:rPr lang="ru-RU" sz="1100" b="1">
                          <a:effectLst/>
                        </a:rPr>
                        <a:t>17</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14,42</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14,51</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14,61</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14,70</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14,79</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14,88</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14,98</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15,07</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dirty="0">
                          <a:effectLst/>
                        </a:rPr>
                        <a:t>15,17</a:t>
                      </a:r>
                      <a:endParaRPr lang="ru-RU" sz="1100" b="1" dirty="0">
                        <a:effectLst/>
                        <a:latin typeface="Times New Roman"/>
                        <a:ea typeface="Times New Roman"/>
                      </a:endParaRPr>
                    </a:p>
                  </a:txBody>
                  <a:tcPr marL="40723" marR="40723" marT="0" marB="0" anchor="ctr"/>
                </a:tc>
                <a:tc>
                  <a:txBody>
                    <a:bodyPr/>
                    <a:lstStyle/>
                    <a:p>
                      <a:pPr algn="ctr">
                        <a:spcAft>
                          <a:spcPts val="0"/>
                        </a:spcAft>
                      </a:pPr>
                      <a:r>
                        <a:rPr lang="ru-RU" sz="1100" b="1">
                          <a:effectLst/>
                        </a:rPr>
                        <a:t>15,20</a:t>
                      </a:r>
                      <a:endParaRPr lang="ru-RU" sz="1100" b="1">
                        <a:effectLst/>
                        <a:latin typeface="Times New Roman"/>
                        <a:ea typeface="Times New Roman"/>
                      </a:endParaRPr>
                    </a:p>
                  </a:txBody>
                  <a:tcPr marL="40723" marR="40723" marT="0" marB="0" anchor="ctr"/>
                </a:tc>
              </a:tr>
              <a:tr h="172046">
                <a:tc>
                  <a:txBody>
                    <a:bodyPr/>
                    <a:lstStyle/>
                    <a:p>
                      <a:pPr algn="ctr">
                        <a:spcAft>
                          <a:spcPts val="0"/>
                        </a:spcAft>
                      </a:pPr>
                      <a:r>
                        <a:rPr lang="ru-RU" sz="1100" b="1">
                          <a:effectLst/>
                        </a:rPr>
                        <a:t>18</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15,36</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15,45</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15,55</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dirty="0">
                          <a:effectLst/>
                        </a:rPr>
                        <a:t>15,65</a:t>
                      </a:r>
                      <a:endParaRPr lang="ru-RU" sz="1100" b="1" dirty="0">
                        <a:effectLst/>
                        <a:latin typeface="Times New Roman"/>
                        <a:ea typeface="Times New Roman"/>
                      </a:endParaRPr>
                    </a:p>
                  </a:txBody>
                  <a:tcPr marL="40723" marR="40723" marT="0" marB="0" anchor="ctr"/>
                </a:tc>
                <a:tc>
                  <a:txBody>
                    <a:bodyPr/>
                    <a:lstStyle/>
                    <a:p>
                      <a:pPr algn="ctr">
                        <a:spcAft>
                          <a:spcPts val="0"/>
                        </a:spcAft>
                      </a:pPr>
                      <a:r>
                        <a:rPr lang="ru-RU" sz="1100" b="1">
                          <a:effectLst/>
                        </a:rPr>
                        <a:t>15,75</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15,85</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15,95</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16,05</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16,15</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16,25</a:t>
                      </a:r>
                      <a:endParaRPr lang="ru-RU" sz="1100" b="1">
                        <a:effectLst/>
                        <a:latin typeface="Times New Roman"/>
                        <a:ea typeface="Times New Roman"/>
                      </a:endParaRPr>
                    </a:p>
                  </a:txBody>
                  <a:tcPr marL="40723" marR="40723" marT="0" marB="0" anchor="ctr"/>
                </a:tc>
              </a:tr>
              <a:tr h="172046">
                <a:tc>
                  <a:txBody>
                    <a:bodyPr/>
                    <a:lstStyle/>
                    <a:p>
                      <a:pPr algn="ctr">
                        <a:spcAft>
                          <a:spcPts val="0"/>
                        </a:spcAft>
                      </a:pPr>
                      <a:r>
                        <a:rPr lang="ru-RU" sz="1100" b="1">
                          <a:effectLst/>
                        </a:rPr>
                        <a:t>19</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16,35</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16,45</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16,55</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dirty="0">
                          <a:effectLst/>
                        </a:rPr>
                        <a:t>16,66</a:t>
                      </a:r>
                      <a:endParaRPr lang="ru-RU" sz="1100" b="1" dirty="0">
                        <a:effectLst/>
                        <a:latin typeface="Times New Roman"/>
                        <a:ea typeface="Times New Roman"/>
                      </a:endParaRPr>
                    </a:p>
                  </a:txBody>
                  <a:tcPr marL="40723" marR="40723" marT="0" marB="0" anchor="ctr"/>
                </a:tc>
                <a:tc>
                  <a:txBody>
                    <a:bodyPr/>
                    <a:lstStyle/>
                    <a:p>
                      <a:pPr algn="ctr">
                        <a:spcAft>
                          <a:spcPts val="0"/>
                        </a:spcAft>
                      </a:pPr>
                      <a:r>
                        <a:rPr lang="ru-RU" sz="1100" b="1">
                          <a:effectLst/>
                        </a:rPr>
                        <a:t>16,76</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16,86</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16,96</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17,07</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17,18</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17,25</a:t>
                      </a:r>
                      <a:endParaRPr lang="ru-RU" sz="1100" b="1">
                        <a:effectLst/>
                        <a:latin typeface="Times New Roman"/>
                        <a:ea typeface="Times New Roman"/>
                      </a:endParaRPr>
                    </a:p>
                  </a:txBody>
                  <a:tcPr marL="40723" marR="40723" marT="0" marB="0" anchor="ctr"/>
                </a:tc>
              </a:tr>
              <a:tr h="172046">
                <a:tc>
                  <a:txBody>
                    <a:bodyPr/>
                    <a:lstStyle/>
                    <a:p>
                      <a:pPr algn="ctr">
                        <a:spcAft>
                          <a:spcPts val="0"/>
                        </a:spcAft>
                      </a:pPr>
                      <a:r>
                        <a:rPr lang="ru-RU" sz="1100" b="1">
                          <a:effectLst/>
                        </a:rPr>
                        <a:t>20</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17,39</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17,50</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17,61</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17,72</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17,83</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17,94</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18,05</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18,16</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18,27</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18,38</a:t>
                      </a:r>
                      <a:endParaRPr lang="ru-RU" sz="1100" b="1">
                        <a:effectLst/>
                        <a:latin typeface="Times New Roman"/>
                        <a:ea typeface="Times New Roman"/>
                      </a:endParaRPr>
                    </a:p>
                  </a:txBody>
                  <a:tcPr marL="40723" marR="40723" marT="0" marB="0" anchor="ctr"/>
                </a:tc>
              </a:tr>
              <a:tr h="172046">
                <a:tc>
                  <a:txBody>
                    <a:bodyPr/>
                    <a:lstStyle/>
                    <a:p>
                      <a:pPr algn="ctr">
                        <a:spcAft>
                          <a:spcPts val="0"/>
                        </a:spcAft>
                      </a:pPr>
                      <a:r>
                        <a:rPr lang="ru-RU" sz="1100" b="1">
                          <a:effectLst/>
                        </a:rPr>
                        <a:t>21</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18,50</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18,61</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18,72</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18,84</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18,95</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19,07</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19,19</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19,31</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19,42</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19,54</a:t>
                      </a:r>
                      <a:endParaRPr lang="ru-RU" sz="1100" b="1">
                        <a:effectLst/>
                        <a:latin typeface="Times New Roman"/>
                        <a:ea typeface="Times New Roman"/>
                      </a:endParaRPr>
                    </a:p>
                  </a:txBody>
                  <a:tcPr marL="40723" marR="40723" marT="0" marB="0" anchor="ctr"/>
                </a:tc>
              </a:tr>
              <a:tr h="172046">
                <a:tc>
                  <a:txBody>
                    <a:bodyPr/>
                    <a:lstStyle/>
                    <a:p>
                      <a:pPr algn="ctr">
                        <a:spcAft>
                          <a:spcPts val="0"/>
                        </a:spcAft>
                      </a:pPr>
                      <a:r>
                        <a:rPr lang="ru-RU" sz="1100" b="1">
                          <a:effectLst/>
                        </a:rPr>
                        <a:t>22</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19,66</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19,78</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19,90</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20,02</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dirty="0">
                          <a:effectLst/>
                        </a:rPr>
                        <a:t>20,14</a:t>
                      </a:r>
                      <a:endParaRPr lang="ru-RU" sz="1100" b="1" dirty="0">
                        <a:effectLst/>
                        <a:latin typeface="Times New Roman"/>
                        <a:ea typeface="Times New Roman"/>
                      </a:endParaRPr>
                    </a:p>
                  </a:txBody>
                  <a:tcPr marL="40723" marR="40723" marT="0" marB="0" anchor="ctr"/>
                </a:tc>
                <a:tc>
                  <a:txBody>
                    <a:bodyPr/>
                    <a:lstStyle/>
                    <a:p>
                      <a:pPr algn="ctr">
                        <a:spcAft>
                          <a:spcPts val="0"/>
                        </a:spcAft>
                      </a:pPr>
                      <a:r>
                        <a:rPr lang="ru-RU" sz="1100" b="1">
                          <a:effectLst/>
                        </a:rPr>
                        <a:t>20,27</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20,39</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20,51</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20,64</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20,76</a:t>
                      </a:r>
                      <a:endParaRPr lang="ru-RU" sz="1100" b="1">
                        <a:effectLst/>
                        <a:latin typeface="Times New Roman"/>
                        <a:ea typeface="Times New Roman"/>
                      </a:endParaRPr>
                    </a:p>
                  </a:txBody>
                  <a:tcPr marL="40723" marR="40723" marT="0" marB="0" anchor="ctr"/>
                </a:tc>
              </a:tr>
              <a:tr h="172046">
                <a:tc>
                  <a:txBody>
                    <a:bodyPr/>
                    <a:lstStyle/>
                    <a:p>
                      <a:pPr algn="ctr">
                        <a:spcAft>
                          <a:spcPts val="0"/>
                        </a:spcAft>
                      </a:pPr>
                      <a:r>
                        <a:rPr lang="ru-RU" sz="1100" b="1">
                          <a:effectLst/>
                        </a:rPr>
                        <a:t>23</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20,91</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21,02</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21,14</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21,27</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21,41</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21,53</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21,66</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21,79</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21,92</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22,05</a:t>
                      </a:r>
                      <a:endParaRPr lang="ru-RU" sz="1100" b="1">
                        <a:effectLst/>
                        <a:latin typeface="Times New Roman"/>
                        <a:ea typeface="Times New Roman"/>
                      </a:endParaRPr>
                    </a:p>
                  </a:txBody>
                  <a:tcPr marL="40723" marR="40723" marT="0" marB="0" anchor="ctr"/>
                </a:tc>
              </a:tr>
              <a:tr h="172046">
                <a:tc>
                  <a:txBody>
                    <a:bodyPr/>
                    <a:lstStyle/>
                    <a:p>
                      <a:pPr algn="ctr">
                        <a:spcAft>
                          <a:spcPts val="0"/>
                        </a:spcAft>
                      </a:pPr>
                      <a:r>
                        <a:rPr lang="ru-RU" sz="1100" b="1">
                          <a:effectLst/>
                        </a:rPr>
                        <a:t>24</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22,18</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22,32</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22,45</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22,59</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22,72</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dirty="0">
                          <a:effectLst/>
                        </a:rPr>
                        <a:t>22,86</a:t>
                      </a:r>
                      <a:endParaRPr lang="ru-RU" sz="1100" b="1" dirty="0">
                        <a:effectLst/>
                        <a:latin typeface="Times New Roman"/>
                        <a:ea typeface="Times New Roman"/>
                      </a:endParaRPr>
                    </a:p>
                  </a:txBody>
                  <a:tcPr marL="40723" marR="40723" marT="0" marB="0" anchor="ctr"/>
                </a:tc>
                <a:tc>
                  <a:txBody>
                    <a:bodyPr/>
                    <a:lstStyle/>
                    <a:p>
                      <a:pPr algn="ctr">
                        <a:spcAft>
                          <a:spcPts val="0"/>
                        </a:spcAft>
                      </a:pPr>
                      <a:r>
                        <a:rPr lang="ru-RU" sz="1100" b="1">
                          <a:effectLst/>
                        </a:rPr>
                        <a:t>23,00</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23,14</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23,24</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23,41</a:t>
                      </a:r>
                      <a:endParaRPr lang="ru-RU" sz="1100" b="1">
                        <a:effectLst/>
                        <a:latin typeface="Times New Roman"/>
                        <a:ea typeface="Times New Roman"/>
                      </a:endParaRPr>
                    </a:p>
                  </a:txBody>
                  <a:tcPr marL="40723" marR="40723" marT="0" marB="0" anchor="ctr"/>
                </a:tc>
              </a:tr>
              <a:tr h="172046">
                <a:tc>
                  <a:txBody>
                    <a:bodyPr/>
                    <a:lstStyle/>
                    <a:p>
                      <a:pPr algn="ctr">
                        <a:spcAft>
                          <a:spcPts val="0"/>
                        </a:spcAft>
                      </a:pPr>
                      <a:r>
                        <a:rPr lang="ru-RU" sz="1100" b="1">
                          <a:effectLst/>
                        </a:rPr>
                        <a:t>25</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23,55</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23,69</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23,83</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23,98</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24,12</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24,29</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24,41</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24,55</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24,70</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24,84</a:t>
                      </a:r>
                      <a:endParaRPr lang="ru-RU" sz="1100" b="1">
                        <a:effectLst/>
                        <a:latin typeface="Times New Roman"/>
                        <a:ea typeface="Times New Roman"/>
                      </a:endParaRPr>
                    </a:p>
                  </a:txBody>
                  <a:tcPr marL="40723" marR="40723" marT="0" marB="0" anchor="ctr"/>
                </a:tc>
              </a:tr>
              <a:tr h="172046">
                <a:tc>
                  <a:txBody>
                    <a:bodyPr/>
                    <a:lstStyle/>
                    <a:p>
                      <a:pPr algn="ctr">
                        <a:spcAft>
                          <a:spcPts val="0"/>
                        </a:spcAft>
                      </a:pPr>
                      <a:r>
                        <a:rPr lang="ru-RU" sz="1100" b="1">
                          <a:effectLst/>
                        </a:rPr>
                        <a:t>26</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24,99</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25,14</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25,29</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25,44</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25,59</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25,74</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25,89</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26,05</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26,20</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26,35</a:t>
                      </a:r>
                      <a:endParaRPr lang="ru-RU" sz="1100" b="1">
                        <a:effectLst/>
                        <a:latin typeface="Times New Roman"/>
                        <a:ea typeface="Times New Roman"/>
                      </a:endParaRPr>
                    </a:p>
                  </a:txBody>
                  <a:tcPr marL="40723" marR="40723" marT="0" marB="0" anchor="ctr"/>
                </a:tc>
              </a:tr>
              <a:tr h="172046">
                <a:tc>
                  <a:txBody>
                    <a:bodyPr/>
                    <a:lstStyle/>
                    <a:p>
                      <a:pPr algn="ctr">
                        <a:spcAft>
                          <a:spcPts val="0"/>
                        </a:spcAft>
                      </a:pPr>
                      <a:r>
                        <a:rPr lang="ru-RU" sz="1100" b="1">
                          <a:effectLst/>
                        </a:rPr>
                        <a:t>27</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26,51</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26,68</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26,82</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26,98</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27,14</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27,29</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dirty="0">
                          <a:effectLst/>
                        </a:rPr>
                        <a:t>27,46</a:t>
                      </a:r>
                      <a:endParaRPr lang="ru-RU" sz="1100" b="1" dirty="0">
                        <a:effectLst/>
                        <a:latin typeface="Times New Roman"/>
                        <a:ea typeface="Times New Roman"/>
                      </a:endParaRPr>
                    </a:p>
                  </a:txBody>
                  <a:tcPr marL="40723" marR="40723" marT="0" marB="0" anchor="ctr"/>
                </a:tc>
                <a:tc>
                  <a:txBody>
                    <a:bodyPr/>
                    <a:lstStyle/>
                    <a:p>
                      <a:pPr algn="ctr">
                        <a:spcAft>
                          <a:spcPts val="0"/>
                        </a:spcAft>
                      </a:pPr>
                      <a:r>
                        <a:rPr lang="ru-RU" sz="1100" b="1" dirty="0">
                          <a:effectLst/>
                        </a:rPr>
                        <a:t>27,62</a:t>
                      </a:r>
                      <a:endParaRPr lang="ru-RU" sz="1100" b="1" dirty="0">
                        <a:effectLst/>
                        <a:latin typeface="Times New Roman"/>
                        <a:ea typeface="Times New Roman"/>
                      </a:endParaRPr>
                    </a:p>
                  </a:txBody>
                  <a:tcPr marL="40723" marR="40723" marT="0" marB="0" anchor="ctr"/>
                </a:tc>
                <a:tc>
                  <a:txBody>
                    <a:bodyPr/>
                    <a:lstStyle/>
                    <a:p>
                      <a:pPr algn="ctr">
                        <a:spcAft>
                          <a:spcPts val="0"/>
                        </a:spcAft>
                      </a:pPr>
                      <a:r>
                        <a:rPr lang="ru-RU" sz="1100" b="1">
                          <a:effectLst/>
                        </a:rPr>
                        <a:t>27,78</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27,94</a:t>
                      </a:r>
                      <a:endParaRPr lang="ru-RU" sz="1100" b="1">
                        <a:effectLst/>
                        <a:latin typeface="Times New Roman"/>
                        <a:ea typeface="Times New Roman"/>
                      </a:endParaRPr>
                    </a:p>
                  </a:txBody>
                  <a:tcPr marL="40723" marR="40723" marT="0" marB="0" anchor="ctr"/>
                </a:tc>
              </a:tr>
              <a:tr h="172046">
                <a:tc>
                  <a:txBody>
                    <a:bodyPr/>
                    <a:lstStyle/>
                    <a:p>
                      <a:pPr algn="ctr">
                        <a:spcAft>
                          <a:spcPts val="0"/>
                        </a:spcAft>
                      </a:pPr>
                      <a:r>
                        <a:rPr lang="ru-RU" sz="1100" b="1">
                          <a:effectLst/>
                        </a:rPr>
                        <a:t>28</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28,10</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28,27</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28,43</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28,60</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28,77</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28,93</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29,10</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29,27</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29,44</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29,61</a:t>
                      </a:r>
                      <a:endParaRPr lang="ru-RU" sz="1100" b="1">
                        <a:effectLst/>
                        <a:latin typeface="Times New Roman"/>
                        <a:ea typeface="Times New Roman"/>
                      </a:endParaRPr>
                    </a:p>
                  </a:txBody>
                  <a:tcPr marL="40723" marR="40723" marT="0" marB="0" anchor="ctr"/>
                </a:tc>
              </a:tr>
              <a:tr h="172046">
                <a:tc>
                  <a:txBody>
                    <a:bodyPr/>
                    <a:lstStyle/>
                    <a:p>
                      <a:pPr algn="ctr">
                        <a:spcAft>
                          <a:spcPts val="0"/>
                        </a:spcAft>
                      </a:pPr>
                      <a:r>
                        <a:rPr lang="ru-RU" sz="1100" b="1">
                          <a:effectLst/>
                        </a:rPr>
                        <a:t>29</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29,78</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29,96</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30,13</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30,31</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30,48</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30,65</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a:effectLst/>
                        </a:rPr>
                        <a:t>30,83</a:t>
                      </a:r>
                      <a:endParaRPr lang="ru-RU" sz="1100" b="1">
                        <a:effectLst/>
                        <a:latin typeface="Times New Roman"/>
                        <a:ea typeface="Times New Roman"/>
                      </a:endParaRPr>
                    </a:p>
                  </a:txBody>
                  <a:tcPr marL="40723" marR="40723" marT="0" marB="0" anchor="ctr"/>
                </a:tc>
                <a:tc>
                  <a:txBody>
                    <a:bodyPr/>
                    <a:lstStyle/>
                    <a:p>
                      <a:pPr algn="ctr">
                        <a:spcAft>
                          <a:spcPts val="0"/>
                        </a:spcAft>
                      </a:pPr>
                      <a:r>
                        <a:rPr lang="ru-RU" sz="1100" b="1" dirty="0">
                          <a:effectLst/>
                        </a:rPr>
                        <a:t>31,01</a:t>
                      </a:r>
                      <a:endParaRPr lang="ru-RU" sz="1100" b="1" dirty="0">
                        <a:effectLst/>
                        <a:latin typeface="Times New Roman"/>
                        <a:ea typeface="Times New Roman"/>
                      </a:endParaRPr>
                    </a:p>
                  </a:txBody>
                  <a:tcPr marL="40723" marR="40723" marT="0" marB="0" anchor="ctr"/>
                </a:tc>
                <a:tc>
                  <a:txBody>
                    <a:bodyPr/>
                    <a:lstStyle/>
                    <a:p>
                      <a:pPr algn="ctr">
                        <a:spcAft>
                          <a:spcPts val="0"/>
                        </a:spcAft>
                      </a:pPr>
                      <a:r>
                        <a:rPr lang="ru-RU" sz="1100" b="1" dirty="0">
                          <a:effectLst/>
                        </a:rPr>
                        <a:t>31,19</a:t>
                      </a:r>
                      <a:endParaRPr lang="ru-RU" sz="1100" b="1" dirty="0">
                        <a:effectLst/>
                        <a:latin typeface="Times New Roman"/>
                        <a:ea typeface="Times New Roman"/>
                      </a:endParaRPr>
                    </a:p>
                  </a:txBody>
                  <a:tcPr marL="40723" marR="40723" marT="0" marB="0" anchor="ctr"/>
                </a:tc>
                <a:tc>
                  <a:txBody>
                    <a:bodyPr/>
                    <a:lstStyle/>
                    <a:p>
                      <a:pPr algn="ctr">
                        <a:spcAft>
                          <a:spcPts val="0"/>
                        </a:spcAft>
                      </a:pPr>
                      <a:r>
                        <a:rPr lang="ru-RU" sz="1100" b="1" dirty="0">
                          <a:effectLst/>
                        </a:rPr>
                        <a:t>31,37</a:t>
                      </a:r>
                      <a:endParaRPr lang="ru-RU" sz="1100" b="1" dirty="0">
                        <a:effectLst/>
                        <a:latin typeface="Times New Roman"/>
                        <a:ea typeface="Times New Roman"/>
                      </a:endParaRPr>
                    </a:p>
                  </a:txBody>
                  <a:tcPr marL="40723" marR="40723" marT="0" marB="0" anchor="ctr"/>
                </a:tc>
              </a:tr>
            </a:tbl>
          </a:graphicData>
        </a:graphic>
      </p:graphicFrame>
      <p:sp>
        <p:nvSpPr>
          <p:cNvPr id="3" name="Прямоугольник 2"/>
          <p:cNvSpPr/>
          <p:nvPr/>
        </p:nvSpPr>
        <p:spPr>
          <a:xfrm>
            <a:off x="395536" y="33066"/>
            <a:ext cx="8424936" cy="646331"/>
          </a:xfrm>
          <a:prstGeom prst="rect">
            <a:avLst/>
          </a:prstGeom>
        </p:spPr>
        <p:txBody>
          <a:bodyPr wrap="square">
            <a:spAutoFit/>
          </a:bodyPr>
          <a:lstStyle/>
          <a:p>
            <a:pPr algn="ctr"/>
            <a:r>
              <a:rPr lang="ru-RU" dirty="0">
                <a:solidFill>
                  <a:srgbClr val="002060"/>
                </a:solidFill>
              </a:rPr>
              <a:t>Максимальная упругость, (мм рт. ст.) водяных паров, при различных температурах</a:t>
            </a:r>
          </a:p>
        </p:txBody>
      </p:sp>
    </p:spTree>
    <p:extLst>
      <p:ext uri="{BB962C8B-B14F-4D97-AF65-F5344CB8AC3E}">
        <p14:creationId xmlns:p14="http://schemas.microsoft.com/office/powerpoint/2010/main" val="365806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734098"/>
            <a:ext cx="7914531" cy="30072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Таблица 1"/>
          <p:cNvGraphicFramePr>
            <a:graphicFrameLocks noGrp="1"/>
          </p:cNvGraphicFramePr>
          <p:nvPr>
            <p:extLst>
              <p:ext uri="{D42A27DB-BD31-4B8C-83A1-F6EECF244321}">
                <p14:modId xmlns:p14="http://schemas.microsoft.com/office/powerpoint/2010/main" val="679015937"/>
              </p:ext>
            </p:extLst>
          </p:nvPr>
        </p:nvGraphicFramePr>
        <p:xfrm>
          <a:off x="1656204" y="651412"/>
          <a:ext cx="6257290" cy="689356"/>
        </p:xfrm>
        <a:graphic>
          <a:graphicData uri="http://schemas.openxmlformats.org/drawingml/2006/table">
            <a:tbl>
              <a:tblPr>
                <a:tableStyleId>{5C22544A-7EE6-4342-B048-85BDC9FD1C3A}</a:tableStyleId>
              </a:tblPr>
              <a:tblGrid>
                <a:gridCol w="4491355"/>
                <a:gridCol w="1765935"/>
              </a:tblGrid>
              <a:tr h="0">
                <a:tc>
                  <a:txBody>
                    <a:bodyPr/>
                    <a:lstStyle/>
                    <a:p>
                      <a:pPr indent="457200" algn="ctr">
                        <a:lnSpc>
                          <a:spcPct val="130000"/>
                        </a:lnSpc>
                        <a:spcAft>
                          <a:spcPts val="0"/>
                        </a:spcAft>
                      </a:pPr>
                      <a:r>
                        <a:rPr lang="ru-RU" sz="1200" dirty="0">
                          <a:effectLst/>
                        </a:rPr>
                        <a:t>Ограждающие конструкции</a:t>
                      </a:r>
                      <a:endParaRPr lang="ru-RU" sz="1400" dirty="0">
                        <a:effectLst/>
                        <a:latin typeface="Times New Roman"/>
                        <a:ea typeface="Times New Roman"/>
                      </a:endParaRPr>
                    </a:p>
                  </a:txBody>
                  <a:tcPr marL="68580" marR="68580" marT="0" marB="0" anchor="ctr"/>
                </a:tc>
                <a:tc>
                  <a:txBody>
                    <a:bodyPr/>
                    <a:lstStyle/>
                    <a:p>
                      <a:pPr indent="457200" algn="ctr">
                        <a:lnSpc>
                          <a:spcPct val="130000"/>
                        </a:lnSpc>
                        <a:spcAft>
                          <a:spcPts val="0"/>
                        </a:spcAft>
                      </a:pPr>
                      <a:r>
                        <a:rPr lang="ru-RU" sz="1200" dirty="0">
                          <a:effectLst/>
                        </a:rPr>
                        <a:t>Коэффициент К</a:t>
                      </a:r>
                      <a:endParaRPr lang="ru-RU" sz="1400" dirty="0">
                        <a:effectLst/>
                      </a:endParaRPr>
                    </a:p>
                    <a:p>
                      <a:pPr indent="457200" algn="ctr">
                        <a:lnSpc>
                          <a:spcPct val="130000"/>
                        </a:lnSpc>
                        <a:spcAft>
                          <a:spcPts val="0"/>
                        </a:spcAft>
                      </a:pPr>
                      <a:r>
                        <a:rPr lang="ru-RU" sz="1200" dirty="0">
                          <a:effectLst/>
                        </a:rPr>
                        <a:t>(ккал/ч</a:t>
                      </a:r>
                      <a:r>
                        <a:rPr lang="ru-RU" sz="1200" dirty="0">
                          <a:effectLst/>
                          <a:sym typeface="Symbol"/>
                        </a:rPr>
                        <a:t></a:t>
                      </a:r>
                      <a:r>
                        <a:rPr lang="ru-RU" sz="1200" dirty="0">
                          <a:effectLst/>
                        </a:rPr>
                        <a:t>м</a:t>
                      </a:r>
                      <a:r>
                        <a:rPr lang="ru-RU" sz="1200" baseline="30000" dirty="0">
                          <a:effectLst/>
                        </a:rPr>
                        <a:t>2</a:t>
                      </a:r>
                      <a:r>
                        <a:rPr lang="ru-RU" sz="1200" dirty="0">
                          <a:effectLst/>
                          <a:sym typeface="Symbol"/>
                        </a:rPr>
                        <a:t></a:t>
                      </a:r>
                      <a:r>
                        <a:rPr lang="ru-RU" sz="1200" dirty="0">
                          <a:effectLst/>
                        </a:rPr>
                        <a:t>град.)</a:t>
                      </a:r>
                      <a:endParaRPr lang="ru-RU" sz="1400" dirty="0">
                        <a:effectLst/>
                        <a:latin typeface="Times New Roman"/>
                        <a:ea typeface="Times New Roman"/>
                      </a:endParaRPr>
                    </a:p>
                  </a:txBody>
                  <a:tcPr marL="68580" marR="68580" marT="0" marB="0" anchor="ctr"/>
                </a:tc>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1462532716"/>
              </p:ext>
            </p:extLst>
          </p:nvPr>
        </p:nvGraphicFramePr>
        <p:xfrm>
          <a:off x="1627078" y="1292476"/>
          <a:ext cx="6257290" cy="2352548"/>
        </p:xfrm>
        <a:graphic>
          <a:graphicData uri="http://schemas.openxmlformats.org/drawingml/2006/table">
            <a:tbl>
              <a:tblPr>
                <a:tableStyleId>{5C22544A-7EE6-4342-B048-85BDC9FD1C3A}</a:tableStyleId>
              </a:tblPr>
              <a:tblGrid>
                <a:gridCol w="4491355"/>
                <a:gridCol w="1765935"/>
              </a:tblGrid>
              <a:tr h="0">
                <a:tc>
                  <a:txBody>
                    <a:bodyPr/>
                    <a:lstStyle/>
                    <a:p>
                      <a:pPr indent="457200" algn="l">
                        <a:lnSpc>
                          <a:spcPct val="130000"/>
                        </a:lnSpc>
                        <a:spcAft>
                          <a:spcPts val="0"/>
                        </a:spcAft>
                      </a:pPr>
                      <a:r>
                        <a:rPr lang="ru-RU" sz="1200">
                          <a:effectLst/>
                        </a:rPr>
                        <a:t>Полы по зонам:</a:t>
                      </a:r>
                      <a:endParaRPr lang="ru-RU" sz="1400">
                        <a:effectLst/>
                        <a:latin typeface="Times New Roman"/>
                        <a:ea typeface="Times New Roman"/>
                      </a:endParaRPr>
                    </a:p>
                  </a:txBody>
                  <a:tcPr marL="68580" marR="68580" marT="0" marB="0" anchor="ctr"/>
                </a:tc>
                <a:tc>
                  <a:txBody>
                    <a:bodyPr/>
                    <a:lstStyle/>
                    <a:p>
                      <a:pPr indent="457200" algn="ctr">
                        <a:lnSpc>
                          <a:spcPct val="130000"/>
                        </a:lnSpc>
                        <a:spcAft>
                          <a:spcPts val="0"/>
                        </a:spcAft>
                      </a:pPr>
                      <a:r>
                        <a:rPr lang="ru-RU" sz="1200">
                          <a:effectLst/>
                        </a:rPr>
                        <a:t> </a:t>
                      </a:r>
                      <a:endParaRPr lang="ru-RU" sz="1400">
                        <a:effectLst/>
                        <a:latin typeface="Times New Roman"/>
                        <a:ea typeface="Times New Roman"/>
                      </a:endParaRPr>
                    </a:p>
                  </a:txBody>
                  <a:tcPr marL="68580" marR="68580" marT="0" marB="0" anchor="ctr"/>
                </a:tc>
              </a:tr>
              <a:tr h="0">
                <a:tc>
                  <a:txBody>
                    <a:bodyPr/>
                    <a:lstStyle/>
                    <a:p>
                      <a:pPr indent="457200" algn="l">
                        <a:lnSpc>
                          <a:spcPct val="130000"/>
                        </a:lnSpc>
                        <a:spcAft>
                          <a:spcPts val="0"/>
                        </a:spcAft>
                      </a:pPr>
                      <a:r>
                        <a:rPr lang="ru-RU" sz="1200">
                          <a:effectLst/>
                        </a:rPr>
                        <a:t>	а) неутепленные</a:t>
                      </a:r>
                      <a:endParaRPr lang="ru-RU" sz="1400">
                        <a:effectLst/>
                        <a:latin typeface="Times New Roman"/>
                        <a:ea typeface="Times New Roman"/>
                      </a:endParaRPr>
                    </a:p>
                  </a:txBody>
                  <a:tcPr marL="68580" marR="68580" marT="0" marB="0" anchor="ctr"/>
                </a:tc>
                <a:tc>
                  <a:txBody>
                    <a:bodyPr/>
                    <a:lstStyle/>
                    <a:p>
                      <a:pPr indent="457200" algn="ctr">
                        <a:lnSpc>
                          <a:spcPct val="130000"/>
                        </a:lnSpc>
                        <a:spcAft>
                          <a:spcPts val="0"/>
                        </a:spcAft>
                      </a:pPr>
                      <a:r>
                        <a:rPr lang="ru-RU" sz="1200">
                          <a:effectLst/>
                        </a:rPr>
                        <a:t> </a:t>
                      </a:r>
                      <a:endParaRPr lang="ru-RU" sz="1400">
                        <a:effectLst/>
                        <a:latin typeface="Times New Roman"/>
                        <a:ea typeface="Times New Roman"/>
                      </a:endParaRPr>
                    </a:p>
                  </a:txBody>
                  <a:tcPr marL="68580" marR="68580" marT="0" marB="0" anchor="ctr"/>
                </a:tc>
              </a:tr>
              <a:tr h="0">
                <a:tc>
                  <a:txBody>
                    <a:bodyPr/>
                    <a:lstStyle/>
                    <a:p>
                      <a:pPr indent="457200" algn="l">
                        <a:lnSpc>
                          <a:spcPct val="130000"/>
                        </a:lnSpc>
                        <a:spcAft>
                          <a:spcPts val="0"/>
                        </a:spcAft>
                      </a:pPr>
                      <a:r>
                        <a:rPr lang="ru-RU" sz="1200">
                          <a:effectLst/>
                        </a:rPr>
                        <a:t>		1 зона</a:t>
                      </a:r>
                      <a:endParaRPr lang="ru-RU" sz="1400">
                        <a:effectLst/>
                        <a:latin typeface="Times New Roman"/>
                        <a:ea typeface="Times New Roman"/>
                      </a:endParaRPr>
                    </a:p>
                  </a:txBody>
                  <a:tcPr marL="68580" marR="68580" marT="0" marB="0" anchor="ctr"/>
                </a:tc>
                <a:tc>
                  <a:txBody>
                    <a:bodyPr/>
                    <a:lstStyle/>
                    <a:p>
                      <a:pPr indent="457200" algn="ctr">
                        <a:lnSpc>
                          <a:spcPct val="130000"/>
                        </a:lnSpc>
                        <a:spcAft>
                          <a:spcPts val="0"/>
                        </a:spcAft>
                      </a:pPr>
                      <a:r>
                        <a:rPr lang="ru-RU" sz="1200">
                          <a:effectLst/>
                        </a:rPr>
                        <a:t>0,4</a:t>
                      </a:r>
                      <a:endParaRPr lang="ru-RU" sz="1400">
                        <a:effectLst/>
                        <a:latin typeface="Times New Roman"/>
                        <a:ea typeface="Times New Roman"/>
                      </a:endParaRPr>
                    </a:p>
                  </a:txBody>
                  <a:tcPr marL="68580" marR="68580" marT="0" marB="0" anchor="ctr"/>
                </a:tc>
              </a:tr>
              <a:tr h="0">
                <a:tc>
                  <a:txBody>
                    <a:bodyPr/>
                    <a:lstStyle/>
                    <a:p>
                      <a:pPr indent="457200" algn="l">
                        <a:lnSpc>
                          <a:spcPct val="130000"/>
                        </a:lnSpc>
                        <a:spcAft>
                          <a:spcPts val="0"/>
                        </a:spcAft>
                      </a:pPr>
                      <a:r>
                        <a:rPr lang="ru-RU" sz="1200">
                          <a:effectLst/>
                        </a:rPr>
                        <a:t>		2 зона</a:t>
                      </a:r>
                      <a:endParaRPr lang="ru-RU" sz="1400">
                        <a:effectLst/>
                        <a:latin typeface="Times New Roman"/>
                        <a:ea typeface="Times New Roman"/>
                      </a:endParaRPr>
                    </a:p>
                  </a:txBody>
                  <a:tcPr marL="68580" marR="68580" marT="0" marB="0" anchor="ctr"/>
                </a:tc>
                <a:tc>
                  <a:txBody>
                    <a:bodyPr/>
                    <a:lstStyle/>
                    <a:p>
                      <a:pPr indent="457200" algn="ctr">
                        <a:lnSpc>
                          <a:spcPct val="130000"/>
                        </a:lnSpc>
                        <a:spcAft>
                          <a:spcPts val="0"/>
                        </a:spcAft>
                      </a:pPr>
                      <a:r>
                        <a:rPr lang="ru-RU" sz="1200">
                          <a:effectLst/>
                        </a:rPr>
                        <a:t>0,2</a:t>
                      </a:r>
                      <a:endParaRPr lang="ru-RU" sz="1400">
                        <a:effectLst/>
                        <a:latin typeface="Times New Roman"/>
                        <a:ea typeface="Times New Roman"/>
                      </a:endParaRPr>
                    </a:p>
                  </a:txBody>
                  <a:tcPr marL="68580" marR="68580" marT="0" marB="0" anchor="ctr"/>
                </a:tc>
              </a:tr>
              <a:tr h="0">
                <a:tc>
                  <a:txBody>
                    <a:bodyPr/>
                    <a:lstStyle/>
                    <a:p>
                      <a:pPr indent="457200" algn="l">
                        <a:lnSpc>
                          <a:spcPct val="130000"/>
                        </a:lnSpc>
                        <a:spcAft>
                          <a:spcPts val="0"/>
                        </a:spcAft>
                      </a:pPr>
                      <a:r>
                        <a:rPr lang="ru-RU" sz="1200">
                          <a:effectLst/>
                        </a:rPr>
                        <a:t>		3 зона</a:t>
                      </a:r>
                      <a:endParaRPr lang="ru-RU" sz="1400">
                        <a:effectLst/>
                        <a:latin typeface="Times New Roman"/>
                        <a:ea typeface="Times New Roman"/>
                      </a:endParaRPr>
                    </a:p>
                  </a:txBody>
                  <a:tcPr marL="68580" marR="68580" marT="0" marB="0" anchor="ctr"/>
                </a:tc>
                <a:tc>
                  <a:txBody>
                    <a:bodyPr/>
                    <a:lstStyle/>
                    <a:p>
                      <a:pPr indent="457200" algn="ctr">
                        <a:lnSpc>
                          <a:spcPct val="130000"/>
                        </a:lnSpc>
                        <a:spcAft>
                          <a:spcPts val="0"/>
                        </a:spcAft>
                      </a:pPr>
                      <a:r>
                        <a:rPr lang="ru-RU" sz="1200">
                          <a:effectLst/>
                        </a:rPr>
                        <a:t>0,1</a:t>
                      </a:r>
                      <a:endParaRPr lang="ru-RU" sz="1400">
                        <a:effectLst/>
                        <a:latin typeface="Times New Roman"/>
                        <a:ea typeface="Times New Roman"/>
                      </a:endParaRPr>
                    </a:p>
                  </a:txBody>
                  <a:tcPr marL="68580" marR="68580" marT="0" marB="0" anchor="ctr"/>
                </a:tc>
              </a:tr>
              <a:tr h="0">
                <a:tc>
                  <a:txBody>
                    <a:bodyPr/>
                    <a:lstStyle/>
                    <a:p>
                      <a:pPr indent="457200" algn="l">
                        <a:lnSpc>
                          <a:spcPct val="130000"/>
                        </a:lnSpc>
                        <a:spcAft>
                          <a:spcPts val="0"/>
                        </a:spcAft>
                      </a:pPr>
                      <a:r>
                        <a:rPr lang="ru-RU" sz="1200">
                          <a:effectLst/>
                        </a:rPr>
                        <a:t>		4 зона</a:t>
                      </a:r>
                      <a:endParaRPr lang="ru-RU" sz="1400">
                        <a:effectLst/>
                        <a:latin typeface="Times New Roman"/>
                        <a:ea typeface="Times New Roman"/>
                      </a:endParaRPr>
                    </a:p>
                  </a:txBody>
                  <a:tcPr marL="68580" marR="68580" marT="0" marB="0" anchor="ctr"/>
                </a:tc>
                <a:tc>
                  <a:txBody>
                    <a:bodyPr/>
                    <a:lstStyle/>
                    <a:p>
                      <a:pPr indent="457200" algn="ctr">
                        <a:lnSpc>
                          <a:spcPct val="130000"/>
                        </a:lnSpc>
                        <a:spcAft>
                          <a:spcPts val="0"/>
                        </a:spcAft>
                      </a:pPr>
                      <a:r>
                        <a:rPr lang="ru-RU" sz="1200">
                          <a:effectLst/>
                        </a:rPr>
                        <a:t>0,06</a:t>
                      </a:r>
                      <a:endParaRPr lang="ru-RU" sz="1400">
                        <a:effectLst/>
                        <a:latin typeface="Times New Roman"/>
                        <a:ea typeface="Times New Roman"/>
                      </a:endParaRPr>
                    </a:p>
                  </a:txBody>
                  <a:tcPr marL="68580" marR="68580" marT="0" marB="0" anchor="ctr"/>
                </a:tc>
              </a:tr>
              <a:tr h="47924">
                <a:tc>
                  <a:txBody>
                    <a:bodyPr/>
                    <a:lstStyle/>
                    <a:p>
                      <a:pPr indent="457200" algn="l">
                        <a:lnSpc>
                          <a:spcPct val="130000"/>
                        </a:lnSpc>
                        <a:spcAft>
                          <a:spcPts val="0"/>
                        </a:spcAft>
                      </a:pPr>
                      <a:r>
                        <a:rPr lang="ru-RU" sz="1200">
                          <a:effectLst/>
                        </a:rPr>
                        <a:t>	б) утепленные</a:t>
                      </a:r>
                      <a:endParaRPr lang="ru-RU" sz="1400">
                        <a:effectLst/>
                        <a:latin typeface="Times New Roman"/>
                        <a:ea typeface="Times New Roman"/>
                      </a:endParaRPr>
                    </a:p>
                  </a:txBody>
                  <a:tcPr marL="68580" marR="68580" marT="0" marB="0" anchor="ctr"/>
                </a:tc>
                <a:tc>
                  <a:txBody>
                    <a:bodyPr/>
                    <a:lstStyle/>
                    <a:p>
                      <a:pPr indent="457200" algn="ctr">
                        <a:lnSpc>
                          <a:spcPct val="130000"/>
                        </a:lnSpc>
                        <a:spcAft>
                          <a:spcPts val="0"/>
                        </a:spcAft>
                      </a:pPr>
                      <a:r>
                        <a:rPr lang="ru-RU" sz="1200">
                          <a:effectLst/>
                        </a:rPr>
                        <a:t> </a:t>
                      </a:r>
                      <a:endParaRPr lang="ru-RU" sz="1400">
                        <a:effectLst/>
                        <a:latin typeface="Times New Roman"/>
                        <a:ea typeface="Times New Roman"/>
                      </a:endParaRPr>
                    </a:p>
                  </a:txBody>
                  <a:tcPr marL="68580" marR="68580" marT="0" marB="0" anchor="ctr"/>
                </a:tc>
              </a:tr>
              <a:tr h="0">
                <a:tc>
                  <a:txBody>
                    <a:bodyPr/>
                    <a:lstStyle/>
                    <a:p>
                      <a:pPr indent="457200" algn="l">
                        <a:lnSpc>
                          <a:spcPct val="130000"/>
                        </a:lnSpc>
                        <a:spcAft>
                          <a:spcPts val="0"/>
                        </a:spcAft>
                      </a:pPr>
                      <a:r>
                        <a:rPr lang="ru-RU" sz="1200">
                          <a:effectLst/>
                        </a:rPr>
                        <a:t>		1 зона</a:t>
                      </a:r>
                      <a:endParaRPr lang="ru-RU" sz="1400">
                        <a:effectLst/>
                        <a:latin typeface="Times New Roman"/>
                        <a:ea typeface="Times New Roman"/>
                      </a:endParaRPr>
                    </a:p>
                  </a:txBody>
                  <a:tcPr marL="68580" marR="68580" marT="0" marB="0" anchor="ctr"/>
                </a:tc>
                <a:tc>
                  <a:txBody>
                    <a:bodyPr/>
                    <a:lstStyle/>
                    <a:p>
                      <a:pPr indent="457200" algn="ctr">
                        <a:lnSpc>
                          <a:spcPct val="130000"/>
                        </a:lnSpc>
                        <a:spcAft>
                          <a:spcPts val="0"/>
                        </a:spcAft>
                      </a:pPr>
                      <a:r>
                        <a:rPr lang="ru-RU" sz="1200">
                          <a:effectLst/>
                        </a:rPr>
                        <a:t>0,32</a:t>
                      </a:r>
                      <a:endParaRPr lang="ru-RU" sz="1400">
                        <a:effectLst/>
                        <a:latin typeface="Times New Roman"/>
                        <a:ea typeface="Times New Roman"/>
                      </a:endParaRPr>
                    </a:p>
                  </a:txBody>
                  <a:tcPr marL="68580" marR="68580" marT="0" marB="0" anchor="ctr"/>
                </a:tc>
              </a:tr>
              <a:tr h="0">
                <a:tc>
                  <a:txBody>
                    <a:bodyPr/>
                    <a:lstStyle/>
                    <a:p>
                      <a:pPr indent="457200" algn="l">
                        <a:lnSpc>
                          <a:spcPct val="130000"/>
                        </a:lnSpc>
                        <a:spcAft>
                          <a:spcPts val="0"/>
                        </a:spcAft>
                      </a:pPr>
                      <a:r>
                        <a:rPr lang="ru-RU" sz="1200">
                          <a:effectLst/>
                        </a:rPr>
                        <a:t>		2 зона</a:t>
                      </a:r>
                      <a:endParaRPr lang="ru-RU" sz="1400">
                        <a:effectLst/>
                        <a:latin typeface="Times New Roman"/>
                        <a:ea typeface="Times New Roman"/>
                      </a:endParaRPr>
                    </a:p>
                  </a:txBody>
                  <a:tcPr marL="68580" marR="68580" marT="0" marB="0" anchor="ctr"/>
                </a:tc>
                <a:tc>
                  <a:txBody>
                    <a:bodyPr/>
                    <a:lstStyle/>
                    <a:p>
                      <a:pPr indent="457200" algn="ctr">
                        <a:lnSpc>
                          <a:spcPct val="130000"/>
                        </a:lnSpc>
                        <a:spcAft>
                          <a:spcPts val="0"/>
                        </a:spcAft>
                      </a:pPr>
                      <a:r>
                        <a:rPr lang="ru-RU" sz="1200">
                          <a:effectLst/>
                        </a:rPr>
                        <a:t>0,16</a:t>
                      </a:r>
                      <a:endParaRPr lang="ru-RU" sz="1400">
                        <a:effectLst/>
                        <a:latin typeface="Times New Roman"/>
                        <a:ea typeface="Times New Roman"/>
                      </a:endParaRPr>
                    </a:p>
                  </a:txBody>
                  <a:tcPr marL="68580" marR="68580" marT="0" marB="0" anchor="ctr"/>
                </a:tc>
              </a:tr>
              <a:tr h="0">
                <a:tc>
                  <a:txBody>
                    <a:bodyPr/>
                    <a:lstStyle/>
                    <a:p>
                      <a:pPr indent="457200" algn="l">
                        <a:lnSpc>
                          <a:spcPct val="130000"/>
                        </a:lnSpc>
                        <a:spcAft>
                          <a:spcPts val="0"/>
                        </a:spcAft>
                      </a:pPr>
                      <a:r>
                        <a:rPr lang="ru-RU" sz="1200">
                          <a:effectLst/>
                        </a:rPr>
                        <a:t>		3 зона</a:t>
                      </a:r>
                      <a:endParaRPr lang="ru-RU" sz="1400">
                        <a:effectLst/>
                        <a:latin typeface="Times New Roman"/>
                        <a:ea typeface="Times New Roman"/>
                      </a:endParaRPr>
                    </a:p>
                  </a:txBody>
                  <a:tcPr marL="68580" marR="68580" marT="0" marB="0" anchor="ctr"/>
                </a:tc>
                <a:tc>
                  <a:txBody>
                    <a:bodyPr/>
                    <a:lstStyle/>
                    <a:p>
                      <a:pPr indent="457200" algn="ctr">
                        <a:lnSpc>
                          <a:spcPct val="130000"/>
                        </a:lnSpc>
                        <a:spcAft>
                          <a:spcPts val="0"/>
                        </a:spcAft>
                      </a:pPr>
                      <a:r>
                        <a:rPr lang="ru-RU" sz="1200">
                          <a:effectLst/>
                        </a:rPr>
                        <a:t>0,08</a:t>
                      </a:r>
                      <a:endParaRPr lang="ru-RU" sz="1400">
                        <a:effectLst/>
                        <a:latin typeface="Times New Roman"/>
                        <a:ea typeface="Times New Roman"/>
                      </a:endParaRPr>
                    </a:p>
                  </a:txBody>
                  <a:tcPr marL="68580" marR="68580" marT="0" marB="0" anchor="ctr"/>
                </a:tc>
              </a:tr>
              <a:tr h="0">
                <a:tc>
                  <a:txBody>
                    <a:bodyPr/>
                    <a:lstStyle/>
                    <a:p>
                      <a:pPr indent="457200" algn="l">
                        <a:lnSpc>
                          <a:spcPct val="130000"/>
                        </a:lnSpc>
                        <a:spcAft>
                          <a:spcPts val="0"/>
                        </a:spcAft>
                      </a:pPr>
                      <a:r>
                        <a:rPr lang="ru-RU" sz="1200">
                          <a:effectLst/>
                        </a:rPr>
                        <a:t>		4 зона</a:t>
                      </a:r>
                      <a:endParaRPr lang="ru-RU" sz="1400">
                        <a:effectLst/>
                        <a:latin typeface="Times New Roman"/>
                        <a:ea typeface="Times New Roman"/>
                      </a:endParaRPr>
                    </a:p>
                  </a:txBody>
                  <a:tcPr marL="68580" marR="68580" marT="0" marB="0" anchor="ctr"/>
                </a:tc>
                <a:tc>
                  <a:txBody>
                    <a:bodyPr/>
                    <a:lstStyle/>
                    <a:p>
                      <a:pPr indent="457200" algn="ctr">
                        <a:lnSpc>
                          <a:spcPct val="130000"/>
                        </a:lnSpc>
                        <a:spcAft>
                          <a:spcPts val="0"/>
                        </a:spcAft>
                      </a:pPr>
                      <a:r>
                        <a:rPr lang="ru-RU" sz="1200" dirty="0">
                          <a:effectLst/>
                        </a:rPr>
                        <a:t>0,048</a:t>
                      </a:r>
                      <a:endParaRPr lang="ru-RU" sz="1400" dirty="0">
                        <a:effectLst/>
                        <a:latin typeface="Times New Roman"/>
                        <a:ea typeface="Times New Roman"/>
                      </a:endParaRPr>
                    </a:p>
                  </a:txBody>
                  <a:tcPr marL="68580" marR="68580" marT="0" marB="0" anchor="ctr"/>
                </a:tc>
              </a:tr>
            </a:tbl>
          </a:graphicData>
        </a:graphic>
      </p:graphicFrame>
      <p:sp>
        <p:nvSpPr>
          <p:cNvPr id="4" name="Rectangle 2"/>
          <p:cNvSpPr>
            <a:spLocks noChangeArrowheads="1"/>
          </p:cNvSpPr>
          <p:nvPr/>
        </p:nvSpPr>
        <p:spPr bwMode="auto">
          <a:xfrm>
            <a:off x="1214438" y="11620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5720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Прямоугольник 4"/>
          <p:cNvSpPr/>
          <p:nvPr/>
        </p:nvSpPr>
        <p:spPr>
          <a:xfrm>
            <a:off x="827584" y="116632"/>
            <a:ext cx="7560840" cy="400110"/>
          </a:xfrm>
          <a:prstGeom prst="rect">
            <a:avLst/>
          </a:prstGeom>
        </p:spPr>
        <p:txBody>
          <a:bodyPr wrap="square">
            <a:spAutoFit/>
          </a:bodyPr>
          <a:lstStyle/>
          <a:p>
            <a:pPr algn="ctr"/>
            <a:r>
              <a:rPr lang="ru-RU" sz="2000" b="1" dirty="0">
                <a:solidFill>
                  <a:srgbClr val="002060"/>
                </a:solidFill>
              </a:rPr>
              <a:t>Значение коэффициента теплопроводности для пола</a:t>
            </a:r>
          </a:p>
        </p:txBody>
      </p:sp>
    </p:spTree>
    <p:extLst>
      <p:ext uri="{BB962C8B-B14F-4D97-AF65-F5344CB8AC3E}">
        <p14:creationId xmlns:p14="http://schemas.microsoft.com/office/powerpoint/2010/main" val="28070608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214438" y="11620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5720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31800"/>
            <a:ext cx="7906207" cy="600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3671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stretch>
            <a:fillRect/>
          </a:stretch>
        </p:blipFill>
        <p:spPr>
          <a:xfrm>
            <a:off x="1259632" y="764704"/>
            <a:ext cx="7200799" cy="5112568"/>
          </a:xfrm>
          <a:prstGeom prst="rect">
            <a:avLst/>
          </a:prstGeom>
        </p:spPr>
      </p:pic>
    </p:spTree>
    <p:extLst>
      <p:ext uri="{BB962C8B-B14F-4D97-AF65-F5344CB8AC3E}">
        <p14:creationId xmlns:p14="http://schemas.microsoft.com/office/powerpoint/2010/main" val="1266389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67544" y="620688"/>
            <a:ext cx="8352928" cy="4647426"/>
          </a:xfrm>
          <a:prstGeom prst="rect">
            <a:avLst/>
          </a:prstGeom>
        </p:spPr>
        <p:txBody>
          <a:bodyPr wrap="square">
            <a:spAutoFit/>
          </a:bodyPr>
          <a:lstStyle/>
          <a:p>
            <a:pPr algn="ctr" fontAlgn="ctr"/>
            <a:r>
              <a:rPr lang="ru-RU" sz="4400" dirty="0">
                <a:solidFill>
                  <a:srgbClr val="002060"/>
                </a:solidFill>
              </a:rPr>
              <a:t>Терморегуляция</a:t>
            </a:r>
          </a:p>
          <a:p>
            <a:pPr algn="just"/>
            <a:r>
              <a:rPr lang="ru-RU" sz="2800" u="sng" dirty="0">
                <a:solidFill>
                  <a:srgbClr val="7030A0"/>
                </a:solidFill>
              </a:rPr>
              <a:t>Терморегуляция</a:t>
            </a:r>
            <a:r>
              <a:rPr lang="ru-RU" sz="2800" dirty="0">
                <a:solidFill>
                  <a:srgbClr val="002060"/>
                </a:solidFill>
              </a:rPr>
              <a:t> – совокупность </a:t>
            </a:r>
            <a:r>
              <a:rPr lang="ru-RU" sz="2800" dirty="0" smtClean="0">
                <a:solidFill>
                  <a:srgbClr val="002060"/>
                </a:solidFill>
              </a:rPr>
              <a:t>физиологи- </a:t>
            </a:r>
            <a:r>
              <a:rPr lang="ru-RU" sz="2800" dirty="0" err="1" smtClean="0">
                <a:solidFill>
                  <a:srgbClr val="002060"/>
                </a:solidFill>
              </a:rPr>
              <a:t>ческих</a:t>
            </a:r>
            <a:r>
              <a:rPr lang="ru-RU" sz="2800" dirty="0" smtClean="0">
                <a:solidFill>
                  <a:srgbClr val="002060"/>
                </a:solidFill>
              </a:rPr>
              <a:t> </a:t>
            </a:r>
            <a:r>
              <a:rPr lang="ru-RU" sz="2800" dirty="0">
                <a:solidFill>
                  <a:srgbClr val="002060"/>
                </a:solidFill>
              </a:rPr>
              <a:t>процессов, обеспечивающих </a:t>
            </a:r>
            <a:r>
              <a:rPr lang="ru-RU" sz="2800" dirty="0" err="1" smtClean="0">
                <a:solidFill>
                  <a:srgbClr val="002060"/>
                </a:solidFill>
              </a:rPr>
              <a:t>поддер</a:t>
            </a:r>
            <a:r>
              <a:rPr lang="ru-RU" sz="2800" dirty="0" smtClean="0">
                <a:solidFill>
                  <a:srgbClr val="002060"/>
                </a:solidFill>
              </a:rPr>
              <a:t>- </a:t>
            </a:r>
            <a:r>
              <a:rPr lang="ru-RU" sz="2800" dirty="0" err="1" smtClean="0">
                <a:solidFill>
                  <a:srgbClr val="002060"/>
                </a:solidFill>
              </a:rPr>
              <a:t>жание</a:t>
            </a:r>
            <a:r>
              <a:rPr lang="ru-RU" sz="2800" dirty="0" smtClean="0">
                <a:solidFill>
                  <a:srgbClr val="002060"/>
                </a:solidFill>
              </a:rPr>
              <a:t> </a:t>
            </a:r>
            <a:r>
              <a:rPr lang="ru-RU" sz="2800" dirty="0">
                <a:solidFill>
                  <a:srgbClr val="002060"/>
                </a:solidFill>
              </a:rPr>
              <a:t>оптимальной температуры тела. </a:t>
            </a:r>
            <a:endParaRPr lang="ru-RU" sz="2800" dirty="0" smtClean="0">
              <a:solidFill>
                <a:srgbClr val="002060"/>
              </a:solidFill>
            </a:endParaRPr>
          </a:p>
          <a:p>
            <a:pPr algn="just"/>
            <a:r>
              <a:rPr lang="ru-RU" sz="2800" b="1" u="sng" dirty="0" smtClean="0">
                <a:solidFill>
                  <a:srgbClr val="7030A0"/>
                </a:solidFill>
              </a:rPr>
              <a:t>Сосудистая</a:t>
            </a:r>
            <a:r>
              <a:rPr lang="ru-RU" sz="2800" dirty="0" smtClean="0">
                <a:solidFill>
                  <a:srgbClr val="002060"/>
                </a:solidFill>
              </a:rPr>
              <a:t> </a:t>
            </a:r>
            <a:r>
              <a:rPr lang="ru-RU" sz="2800" dirty="0">
                <a:solidFill>
                  <a:srgbClr val="002060"/>
                </a:solidFill>
              </a:rPr>
              <a:t>– за счет сужения или расширения кровеносных сосудов </a:t>
            </a:r>
            <a:endParaRPr lang="ru-RU" sz="2800" dirty="0" smtClean="0">
              <a:solidFill>
                <a:srgbClr val="002060"/>
              </a:solidFill>
            </a:endParaRPr>
          </a:p>
          <a:p>
            <a:pPr algn="just"/>
            <a:r>
              <a:rPr lang="ru-RU" sz="2800" b="1" u="sng" dirty="0" smtClean="0">
                <a:solidFill>
                  <a:srgbClr val="7030A0"/>
                </a:solidFill>
              </a:rPr>
              <a:t>Физическая</a:t>
            </a:r>
            <a:r>
              <a:rPr lang="ru-RU" sz="2800" dirty="0" smtClean="0">
                <a:solidFill>
                  <a:srgbClr val="002060"/>
                </a:solidFill>
              </a:rPr>
              <a:t> </a:t>
            </a:r>
            <a:r>
              <a:rPr lang="ru-RU" sz="2800" dirty="0">
                <a:solidFill>
                  <a:srgbClr val="002060"/>
                </a:solidFill>
              </a:rPr>
              <a:t>– за счет изменения теплоотдачи организма </a:t>
            </a:r>
            <a:endParaRPr lang="ru-RU" sz="2800" dirty="0" smtClean="0">
              <a:solidFill>
                <a:srgbClr val="002060"/>
              </a:solidFill>
            </a:endParaRPr>
          </a:p>
          <a:p>
            <a:pPr algn="just"/>
            <a:r>
              <a:rPr lang="ru-RU" sz="2800" b="1" u="sng" dirty="0" smtClean="0">
                <a:solidFill>
                  <a:srgbClr val="7030A0"/>
                </a:solidFill>
              </a:rPr>
              <a:t>Химическая</a:t>
            </a:r>
            <a:r>
              <a:rPr lang="ru-RU" sz="2800" dirty="0" smtClean="0">
                <a:solidFill>
                  <a:srgbClr val="002060"/>
                </a:solidFill>
              </a:rPr>
              <a:t> </a:t>
            </a:r>
            <a:r>
              <a:rPr lang="ru-RU" sz="2800" dirty="0">
                <a:solidFill>
                  <a:srgbClr val="002060"/>
                </a:solidFill>
              </a:rPr>
              <a:t>– за счет изменения </a:t>
            </a:r>
            <a:r>
              <a:rPr lang="ru-RU" sz="2800" dirty="0" smtClean="0">
                <a:solidFill>
                  <a:srgbClr val="002060"/>
                </a:solidFill>
              </a:rPr>
              <a:t>тепло- продукции </a:t>
            </a:r>
            <a:r>
              <a:rPr lang="ru-RU" sz="2800" dirty="0">
                <a:solidFill>
                  <a:srgbClr val="002060"/>
                </a:solidFill>
              </a:rPr>
              <a:t>в тканях организма</a:t>
            </a:r>
          </a:p>
        </p:txBody>
      </p:sp>
    </p:spTree>
    <p:extLst>
      <p:ext uri="{BB962C8B-B14F-4D97-AF65-F5344CB8AC3E}">
        <p14:creationId xmlns:p14="http://schemas.microsoft.com/office/powerpoint/2010/main" val="2468271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962370046"/>
              </p:ext>
            </p:extLst>
          </p:nvPr>
        </p:nvGraphicFramePr>
        <p:xfrm>
          <a:off x="395536" y="1196752"/>
          <a:ext cx="8342158" cy="3994024"/>
        </p:xfrm>
        <a:graphic>
          <a:graphicData uri="http://schemas.openxmlformats.org/drawingml/2006/table">
            <a:tbl>
              <a:tblPr firstRow="1" firstCol="1" bandRow="1">
                <a:tableStyleId>{5C22544A-7EE6-4342-B048-85BDC9FD1C3A}</a:tableStyleId>
              </a:tblPr>
              <a:tblGrid>
                <a:gridCol w="4170644"/>
                <a:gridCol w="4171514"/>
              </a:tblGrid>
              <a:tr h="54787">
                <a:tc>
                  <a:txBody>
                    <a:bodyPr/>
                    <a:lstStyle/>
                    <a:p>
                      <a:pPr>
                        <a:lnSpc>
                          <a:spcPct val="115000"/>
                        </a:lnSpc>
                        <a:spcAft>
                          <a:spcPts val="0"/>
                        </a:spcAft>
                      </a:pPr>
                      <a:r>
                        <a:rPr lang="ru-RU" sz="1600" b="1" dirty="0" smtClean="0">
                          <a:effectLst/>
                        </a:rPr>
                        <a:t>Химическая терморегуляция </a:t>
                      </a:r>
                      <a:r>
                        <a:rPr lang="ru-RU" sz="1600" b="1" dirty="0">
                          <a:effectLst/>
                        </a:rPr>
                        <a:t>(теплообразование)</a:t>
                      </a:r>
                      <a:endParaRPr lang="ru-RU" sz="1600" b="1" dirty="0">
                        <a:effectLst/>
                        <a:latin typeface="Calibri"/>
                        <a:ea typeface="Calibri"/>
                        <a:cs typeface="Times New Roman"/>
                      </a:endParaRPr>
                    </a:p>
                  </a:txBody>
                  <a:tcPr marL="64752" marR="64752" marT="0" marB="0"/>
                </a:tc>
                <a:tc>
                  <a:txBody>
                    <a:bodyPr/>
                    <a:lstStyle/>
                    <a:p>
                      <a:pPr>
                        <a:lnSpc>
                          <a:spcPct val="115000"/>
                        </a:lnSpc>
                        <a:spcAft>
                          <a:spcPts val="0"/>
                        </a:spcAft>
                      </a:pPr>
                      <a:r>
                        <a:rPr lang="ru-RU" sz="1600" b="1" dirty="0">
                          <a:effectLst/>
                        </a:rPr>
                        <a:t>Физическая </a:t>
                      </a:r>
                      <a:r>
                        <a:rPr lang="ru-RU" sz="1600" b="1" dirty="0" smtClean="0">
                          <a:effectLst/>
                        </a:rPr>
                        <a:t>терморегуляция (теплоотдача</a:t>
                      </a:r>
                      <a:r>
                        <a:rPr lang="ru-RU" sz="1600" b="1" dirty="0">
                          <a:effectLst/>
                        </a:rPr>
                        <a:t>)</a:t>
                      </a:r>
                      <a:endParaRPr lang="ru-RU" sz="1600" b="1" dirty="0">
                        <a:effectLst/>
                        <a:latin typeface="Calibri"/>
                        <a:ea typeface="Calibri"/>
                        <a:cs typeface="Times New Roman"/>
                      </a:endParaRPr>
                    </a:p>
                  </a:txBody>
                  <a:tcPr marL="64752" marR="64752" marT="0" marB="0"/>
                </a:tc>
              </a:tr>
              <a:tr h="1390015">
                <a:tc>
                  <a:txBody>
                    <a:bodyPr/>
                    <a:lstStyle/>
                    <a:p>
                      <a:pPr>
                        <a:lnSpc>
                          <a:spcPct val="115000"/>
                        </a:lnSpc>
                        <a:spcAft>
                          <a:spcPts val="0"/>
                        </a:spcAft>
                      </a:pPr>
                      <a:r>
                        <a:rPr lang="ru-RU" sz="1600" b="1" dirty="0">
                          <a:effectLst/>
                        </a:rPr>
                        <a:t>Теплообразование связано с обменом веществ, с окислением белков, жиров и углеводов (экзотермические реакции)</a:t>
                      </a:r>
                      <a:endParaRPr lang="ru-RU" sz="1600" b="1" dirty="0">
                        <a:effectLst/>
                        <a:latin typeface="Calibri"/>
                        <a:ea typeface="Calibri"/>
                        <a:cs typeface="Times New Roman"/>
                      </a:endParaRPr>
                    </a:p>
                  </a:txBody>
                  <a:tcPr marL="64752" marR="64752" marT="0" marB="0"/>
                </a:tc>
                <a:tc>
                  <a:txBody>
                    <a:bodyPr/>
                    <a:lstStyle/>
                    <a:p>
                      <a:pPr>
                        <a:lnSpc>
                          <a:spcPct val="115000"/>
                        </a:lnSpc>
                        <a:spcAft>
                          <a:spcPts val="0"/>
                        </a:spcAft>
                      </a:pPr>
                      <a:r>
                        <a:rPr lang="ru-RU" sz="1600" b="1" dirty="0">
                          <a:solidFill>
                            <a:srgbClr val="002060"/>
                          </a:solidFill>
                          <a:effectLst/>
                        </a:rPr>
                        <a:t>Пути теплоотдачи:</a:t>
                      </a:r>
                    </a:p>
                    <a:p>
                      <a:pPr>
                        <a:lnSpc>
                          <a:spcPct val="115000"/>
                        </a:lnSpc>
                        <a:spcAft>
                          <a:spcPts val="0"/>
                        </a:spcAft>
                      </a:pPr>
                      <a:r>
                        <a:rPr lang="ru-RU" sz="1600" b="1" dirty="0">
                          <a:solidFill>
                            <a:srgbClr val="7030A0"/>
                          </a:solidFill>
                          <a:effectLst/>
                        </a:rPr>
                        <a:t>Кондукция</a:t>
                      </a:r>
                      <a:r>
                        <a:rPr lang="ru-RU" sz="1600" b="1" dirty="0">
                          <a:solidFill>
                            <a:srgbClr val="002060"/>
                          </a:solidFill>
                          <a:effectLst/>
                        </a:rPr>
                        <a:t> (теплопроведение) – отдача тепла (внутренней энергии) при непосредственном соприкосновении тела с другим физическим объектом</a:t>
                      </a:r>
                      <a:endParaRPr lang="ru-RU" sz="1600" b="1" dirty="0">
                        <a:solidFill>
                          <a:srgbClr val="002060"/>
                        </a:solidFill>
                        <a:effectLst/>
                        <a:latin typeface="Calibri"/>
                        <a:ea typeface="Calibri"/>
                        <a:cs typeface="Times New Roman"/>
                      </a:endParaRPr>
                    </a:p>
                  </a:txBody>
                  <a:tcPr marL="64752" marR="64752" marT="0" marB="0"/>
                </a:tc>
              </a:tr>
              <a:tr h="463338">
                <a:tc>
                  <a:txBody>
                    <a:bodyPr/>
                    <a:lstStyle/>
                    <a:p>
                      <a:pPr>
                        <a:lnSpc>
                          <a:spcPct val="115000"/>
                        </a:lnSpc>
                        <a:spcAft>
                          <a:spcPts val="0"/>
                        </a:spcAft>
                      </a:pPr>
                      <a:r>
                        <a:rPr lang="ru-RU" sz="1600" b="1" dirty="0">
                          <a:effectLst/>
                        </a:rPr>
                        <a:t>Образование тепла в разных органах:</a:t>
                      </a:r>
                    </a:p>
                    <a:p>
                      <a:pPr>
                        <a:lnSpc>
                          <a:spcPct val="115000"/>
                        </a:lnSpc>
                        <a:spcAft>
                          <a:spcPts val="0"/>
                        </a:spcAft>
                      </a:pPr>
                      <a:r>
                        <a:rPr lang="ru-RU" sz="1600" b="1" dirty="0">
                          <a:effectLst/>
                        </a:rPr>
                        <a:t>В мышцах – 60-70%</a:t>
                      </a:r>
                      <a:endParaRPr lang="ru-RU" sz="1600" b="1" dirty="0">
                        <a:effectLst/>
                        <a:latin typeface="Calibri"/>
                        <a:ea typeface="Calibri"/>
                        <a:cs typeface="Times New Roman"/>
                      </a:endParaRPr>
                    </a:p>
                  </a:txBody>
                  <a:tcPr marL="64752" marR="64752" marT="0" marB="0"/>
                </a:tc>
                <a:tc>
                  <a:txBody>
                    <a:bodyPr/>
                    <a:lstStyle/>
                    <a:p>
                      <a:pPr>
                        <a:lnSpc>
                          <a:spcPct val="115000"/>
                        </a:lnSpc>
                        <a:spcAft>
                          <a:spcPts val="0"/>
                        </a:spcAft>
                      </a:pPr>
                      <a:r>
                        <a:rPr lang="ru-RU" sz="1600" b="1" dirty="0">
                          <a:solidFill>
                            <a:srgbClr val="7030A0"/>
                          </a:solidFill>
                          <a:effectLst/>
                        </a:rPr>
                        <a:t>Конвекция</a:t>
                      </a:r>
                      <a:r>
                        <a:rPr lang="ru-RU" sz="1600" b="1" dirty="0">
                          <a:solidFill>
                            <a:srgbClr val="002060"/>
                          </a:solidFill>
                          <a:effectLst/>
                        </a:rPr>
                        <a:t> – отдача тепла окружающему воздуху</a:t>
                      </a:r>
                      <a:endParaRPr lang="ru-RU" sz="1600" b="1" dirty="0">
                        <a:solidFill>
                          <a:srgbClr val="002060"/>
                        </a:solidFill>
                        <a:effectLst/>
                        <a:latin typeface="Calibri"/>
                        <a:ea typeface="Calibri"/>
                        <a:cs typeface="Times New Roman"/>
                      </a:endParaRPr>
                    </a:p>
                  </a:txBody>
                  <a:tcPr marL="64752" marR="64752" marT="0" marB="0"/>
                </a:tc>
              </a:tr>
              <a:tr h="695007">
                <a:tc>
                  <a:txBody>
                    <a:bodyPr/>
                    <a:lstStyle/>
                    <a:p>
                      <a:pPr>
                        <a:lnSpc>
                          <a:spcPct val="115000"/>
                        </a:lnSpc>
                        <a:spcAft>
                          <a:spcPts val="0"/>
                        </a:spcAft>
                      </a:pPr>
                      <a:r>
                        <a:rPr lang="ru-RU" sz="1600" b="1" dirty="0">
                          <a:effectLst/>
                        </a:rPr>
                        <a:t>В печени и органах ЖКТ – 20-30%</a:t>
                      </a:r>
                      <a:endParaRPr lang="ru-RU" sz="1600" b="1" dirty="0">
                        <a:effectLst/>
                        <a:latin typeface="Calibri"/>
                        <a:ea typeface="Calibri"/>
                        <a:cs typeface="Times New Roman"/>
                      </a:endParaRPr>
                    </a:p>
                  </a:txBody>
                  <a:tcPr marL="64752" marR="64752" marT="0" marB="0"/>
                </a:tc>
                <a:tc>
                  <a:txBody>
                    <a:bodyPr/>
                    <a:lstStyle/>
                    <a:p>
                      <a:pPr>
                        <a:lnSpc>
                          <a:spcPct val="115000"/>
                        </a:lnSpc>
                        <a:spcAft>
                          <a:spcPts val="0"/>
                        </a:spcAft>
                      </a:pPr>
                      <a:r>
                        <a:rPr lang="ru-RU" sz="1600" b="1" dirty="0">
                          <a:solidFill>
                            <a:srgbClr val="7030A0"/>
                          </a:solidFill>
                          <a:effectLst/>
                        </a:rPr>
                        <a:t>Радиация</a:t>
                      </a:r>
                      <a:r>
                        <a:rPr lang="ru-RU" sz="1600" b="1" dirty="0">
                          <a:solidFill>
                            <a:srgbClr val="002060"/>
                          </a:solidFill>
                          <a:effectLst/>
                        </a:rPr>
                        <a:t> (теплоизлучение) излучение тепла в инфракрасном диапазоне</a:t>
                      </a:r>
                      <a:endParaRPr lang="ru-RU" sz="1600" b="1" dirty="0">
                        <a:solidFill>
                          <a:srgbClr val="002060"/>
                        </a:solidFill>
                        <a:effectLst/>
                        <a:latin typeface="Calibri"/>
                        <a:ea typeface="Calibri"/>
                        <a:cs typeface="Times New Roman"/>
                      </a:endParaRPr>
                    </a:p>
                  </a:txBody>
                  <a:tcPr marL="64752" marR="64752" marT="0" marB="0"/>
                </a:tc>
              </a:tr>
              <a:tr h="695007">
                <a:tc>
                  <a:txBody>
                    <a:bodyPr/>
                    <a:lstStyle/>
                    <a:p>
                      <a:pPr>
                        <a:lnSpc>
                          <a:spcPct val="115000"/>
                        </a:lnSpc>
                        <a:spcAft>
                          <a:spcPts val="0"/>
                        </a:spcAft>
                      </a:pPr>
                      <a:r>
                        <a:rPr lang="ru-RU" sz="1600" b="1">
                          <a:effectLst/>
                        </a:rPr>
                        <a:t>В почках и других органах – 10-20%</a:t>
                      </a:r>
                      <a:endParaRPr lang="ru-RU" sz="1600" b="1">
                        <a:effectLst/>
                        <a:latin typeface="Calibri"/>
                        <a:ea typeface="Calibri"/>
                        <a:cs typeface="Times New Roman"/>
                      </a:endParaRPr>
                    </a:p>
                  </a:txBody>
                  <a:tcPr marL="64752" marR="64752" marT="0" marB="0"/>
                </a:tc>
                <a:tc>
                  <a:txBody>
                    <a:bodyPr/>
                    <a:lstStyle/>
                    <a:p>
                      <a:pPr>
                        <a:lnSpc>
                          <a:spcPct val="115000"/>
                        </a:lnSpc>
                        <a:spcAft>
                          <a:spcPts val="0"/>
                        </a:spcAft>
                      </a:pPr>
                      <a:r>
                        <a:rPr lang="ru-RU" sz="1600" b="1" dirty="0">
                          <a:solidFill>
                            <a:srgbClr val="7030A0"/>
                          </a:solidFill>
                          <a:effectLst/>
                        </a:rPr>
                        <a:t>Испарение</a:t>
                      </a:r>
                      <a:r>
                        <a:rPr lang="ru-RU" sz="1600" b="1" dirty="0">
                          <a:solidFill>
                            <a:srgbClr val="002060"/>
                          </a:solidFill>
                          <a:effectLst/>
                        </a:rPr>
                        <a:t> - отдача тепла посредством испарения влаги через лёгкие, слизистые, потоотделение)</a:t>
                      </a:r>
                      <a:endParaRPr lang="ru-RU" sz="1600" b="1" dirty="0">
                        <a:solidFill>
                          <a:srgbClr val="002060"/>
                        </a:solidFill>
                        <a:effectLst/>
                        <a:latin typeface="Calibri"/>
                        <a:ea typeface="Calibri"/>
                        <a:cs typeface="Times New Roman"/>
                      </a:endParaRPr>
                    </a:p>
                  </a:txBody>
                  <a:tcPr marL="64752" marR="64752" marT="0" marB="0"/>
                </a:tc>
              </a:tr>
            </a:tbl>
          </a:graphicData>
        </a:graphic>
      </p:graphicFrame>
      <p:sp>
        <p:nvSpPr>
          <p:cNvPr id="3" name="Rectangle 1"/>
          <p:cNvSpPr>
            <a:spLocks noChangeArrowheads="1"/>
          </p:cNvSpPr>
          <p:nvPr/>
        </p:nvSpPr>
        <p:spPr bwMode="auto">
          <a:xfrm>
            <a:off x="602412" y="5589240"/>
            <a:ext cx="852887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Постоянство температуры тела сохраняется при равновесии процессов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теплообразования и теплоотдачи</a:t>
            </a:r>
            <a:endParaRPr kumimoji="0" lang="ru-RU" altLang="ru-RU" sz="2000" b="1" i="0" u="none" strike="noStrike" cap="none" normalizeH="0" baseline="0" dirty="0" smtClean="0">
              <a:ln>
                <a:noFill/>
              </a:ln>
              <a:solidFill>
                <a:srgbClr val="7030A0"/>
              </a:solidFill>
              <a:effectLst/>
              <a:latin typeface="Arial" pitchFamily="34" charset="0"/>
              <a:cs typeface="Arial" pitchFamily="34" charset="0"/>
            </a:endParaRPr>
          </a:p>
        </p:txBody>
      </p:sp>
      <p:sp>
        <p:nvSpPr>
          <p:cNvPr id="4" name="Прямоугольник 3"/>
          <p:cNvSpPr/>
          <p:nvPr/>
        </p:nvSpPr>
        <p:spPr>
          <a:xfrm>
            <a:off x="2411760" y="332656"/>
            <a:ext cx="5524141" cy="584775"/>
          </a:xfrm>
          <a:prstGeom prst="rect">
            <a:avLst/>
          </a:prstGeom>
        </p:spPr>
        <p:txBody>
          <a:bodyPr wrap="none">
            <a:spAutoFit/>
          </a:bodyPr>
          <a:lstStyle/>
          <a:p>
            <a:pPr lvl="0" fontAlgn="base">
              <a:spcBef>
                <a:spcPct val="0"/>
              </a:spcBef>
              <a:spcAft>
                <a:spcPct val="0"/>
              </a:spcAft>
            </a:pPr>
            <a:r>
              <a:rPr lang="ru-RU" altLang="ru-RU" sz="3200" b="1" dirty="0">
                <a:solidFill>
                  <a:srgbClr val="002060"/>
                </a:solidFill>
                <a:latin typeface="Times New Roman" pitchFamily="18" charset="0"/>
                <a:ea typeface="Calibri" pitchFamily="34" charset="0"/>
                <a:cs typeface="Times New Roman" pitchFamily="18" charset="0"/>
              </a:rPr>
              <a:t>Механизмы терморегуляции</a:t>
            </a:r>
            <a:endParaRPr lang="ru-RU" altLang="ru-RU" sz="32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3369204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Админ\Desktop\slide-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584" y="3121526"/>
            <a:ext cx="4176084" cy="31320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Админ\Desktop\img9.jpg"/>
          <p:cNvPicPr>
            <a:picLocks noChangeAspect="1" noChangeArrowheads="1"/>
          </p:cNvPicPr>
          <p:nvPr/>
        </p:nvPicPr>
        <p:blipFill rotWithShape="1">
          <a:blip r:embed="rId3">
            <a:extLst>
              <a:ext uri="{28A0092B-C50C-407E-A947-70E740481C1C}">
                <a14:useLocalDpi xmlns:a14="http://schemas.microsoft.com/office/drawing/2010/main" val="0"/>
              </a:ext>
            </a:extLst>
          </a:blip>
          <a:srcRect t="8219" b="31599"/>
          <a:stretch/>
        </p:blipFill>
        <p:spPr bwMode="auto">
          <a:xfrm>
            <a:off x="561610" y="260648"/>
            <a:ext cx="7620000" cy="28803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Админ\Desktop\teplootdacha-1.jpg"/>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190206" y="3068960"/>
            <a:ext cx="4577080" cy="306641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18436" y="6002892"/>
            <a:ext cx="9036496" cy="954107"/>
          </a:xfrm>
          <a:prstGeom prst="rect">
            <a:avLst/>
          </a:prstGeom>
        </p:spPr>
        <p:txBody>
          <a:bodyPr wrap="square">
            <a:spAutoFit/>
          </a:bodyPr>
          <a:lstStyle/>
          <a:p>
            <a:pPr algn="ctr"/>
            <a:r>
              <a:rPr lang="ru-RU" sz="2800" b="1" dirty="0">
                <a:solidFill>
                  <a:srgbClr val="FF0000"/>
                </a:solidFill>
              </a:rPr>
              <a:t>На каком изображении данные </a:t>
            </a:r>
            <a:r>
              <a:rPr lang="ru-RU" sz="2800" b="1" dirty="0" smtClean="0">
                <a:solidFill>
                  <a:srgbClr val="FF0000"/>
                </a:solidFill>
              </a:rPr>
              <a:t>теплообмена верны?</a:t>
            </a:r>
            <a:endParaRPr lang="ru-RU" sz="2800" b="1" dirty="0">
              <a:solidFill>
                <a:srgbClr val="FF0000"/>
              </a:solidFill>
            </a:endParaRPr>
          </a:p>
        </p:txBody>
      </p:sp>
    </p:spTree>
    <p:extLst>
      <p:ext uri="{BB962C8B-B14F-4D97-AF65-F5344CB8AC3E}">
        <p14:creationId xmlns:p14="http://schemas.microsoft.com/office/powerpoint/2010/main" val="472245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548680"/>
            <a:ext cx="7560840" cy="954107"/>
          </a:xfrm>
          <a:prstGeom prst="rect">
            <a:avLst/>
          </a:prstGeom>
        </p:spPr>
        <p:txBody>
          <a:bodyPr wrap="square">
            <a:spAutoFit/>
          </a:bodyPr>
          <a:lstStyle/>
          <a:p>
            <a:pPr algn="ctr"/>
            <a:r>
              <a:rPr lang="ru-RU" sz="2800" dirty="0" smtClean="0">
                <a:solidFill>
                  <a:srgbClr val="FF0000"/>
                </a:solidFill>
              </a:rPr>
              <a:t>Величина теплопотерь зависит от факторов внешней среды</a:t>
            </a:r>
            <a:endParaRPr lang="ru-RU" sz="2800" dirty="0">
              <a:solidFill>
                <a:srgbClr val="FF0000"/>
              </a:solidFill>
            </a:endParaRPr>
          </a:p>
        </p:txBody>
      </p:sp>
      <p:pic>
        <p:nvPicPr>
          <p:cNvPr id="4098" name="Picture 2" descr="C:\Users\Админ\Desktop\Новая папка\slide-24.jpg"/>
          <p:cNvPicPr>
            <a:picLocks noChangeAspect="1" noChangeArrowheads="1"/>
          </p:cNvPicPr>
          <p:nvPr/>
        </p:nvPicPr>
        <p:blipFill rotWithShape="1">
          <a:blip r:embed="rId2">
            <a:extLst>
              <a:ext uri="{28A0092B-C50C-407E-A947-70E740481C1C}">
                <a14:useLocalDpi xmlns:a14="http://schemas.microsoft.com/office/drawing/2010/main" val="0"/>
              </a:ext>
            </a:extLst>
          </a:blip>
          <a:srcRect t="18874" b="8760"/>
          <a:stretch/>
        </p:blipFill>
        <p:spPr bwMode="auto">
          <a:xfrm>
            <a:off x="775842" y="1541172"/>
            <a:ext cx="7867123" cy="4264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430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0512" y="476672"/>
            <a:ext cx="8562975" cy="2585323"/>
          </a:xfrm>
          <a:prstGeom prst="rect">
            <a:avLst/>
          </a:prstGeom>
        </p:spPr>
        <p:txBody>
          <a:bodyPr wrap="square">
            <a:spAutoFit/>
          </a:bodyPr>
          <a:lstStyle/>
          <a:p>
            <a:pPr algn="ctr"/>
            <a:r>
              <a:rPr lang="ru-RU" b="1" dirty="0" smtClean="0">
                <a:solidFill>
                  <a:srgbClr val="002060"/>
                </a:solidFill>
              </a:rPr>
              <a:t>КОНДУКЦИЯ</a:t>
            </a:r>
          </a:p>
          <a:p>
            <a:pPr algn="ctr"/>
            <a:endParaRPr lang="ru-RU" b="1" dirty="0" smtClean="0">
              <a:solidFill>
                <a:srgbClr val="002060"/>
              </a:solidFill>
            </a:endParaRPr>
          </a:p>
          <a:p>
            <a:pPr algn="just"/>
            <a:r>
              <a:rPr lang="ru-RU" b="1" u="sng" dirty="0" smtClean="0">
                <a:solidFill>
                  <a:srgbClr val="7030A0"/>
                </a:solidFill>
              </a:rPr>
              <a:t>Тепопроведение  </a:t>
            </a:r>
            <a:r>
              <a:rPr lang="ru-RU" b="1" dirty="0" smtClean="0">
                <a:solidFill>
                  <a:srgbClr val="7030A0"/>
                </a:solidFill>
              </a:rPr>
              <a:t>находится в прямой зависимости от разницы средних температур контактирующих тел, площади соприкасающихся поверхностей, времени контакта и теплопроводности материала.</a:t>
            </a:r>
          </a:p>
          <a:p>
            <a:pPr algn="just"/>
            <a:endParaRPr lang="ru-RU" b="1" dirty="0" smtClean="0">
              <a:solidFill>
                <a:srgbClr val="7030A0"/>
              </a:solidFill>
            </a:endParaRPr>
          </a:p>
          <a:p>
            <a:pPr algn="just"/>
            <a:r>
              <a:rPr lang="ru-RU" b="1" u="sng" dirty="0" smtClean="0">
                <a:solidFill>
                  <a:srgbClr val="7030A0"/>
                </a:solidFill>
              </a:rPr>
              <a:t>Коэффициент</a:t>
            </a:r>
            <a:r>
              <a:rPr lang="ru-RU" b="1" u="sng" dirty="0">
                <a:solidFill>
                  <a:srgbClr val="7030A0"/>
                </a:solidFill>
              </a:rPr>
              <a:t> </a:t>
            </a:r>
            <a:r>
              <a:rPr lang="ru-RU" b="1" u="sng" dirty="0" smtClean="0">
                <a:solidFill>
                  <a:srgbClr val="7030A0"/>
                </a:solidFill>
              </a:rPr>
              <a:t>теплопроводности </a:t>
            </a:r>
            <a:r>
              <a:rPr lang="ru-RU" b="1" dirty="0" smtClean="0">
                <a:solidFill>
                  <a:srgbClr val="002060"/>
                </a:solidFill>
              </a:rPr>
              <a:t>-</a:t>
            </a:r>
            <a:r>
              <a:rPr lang="ru-RU" dirty="0" smtClean="0">
                <a:solidFill>
                  <a:srgbClr val="002060"/>
                </a:solidFill>
              </a:rPr>
              <a:t> это количество </a:t>
            </a:r>
            <a:r>
              <a:rPr lang="ru-RU" dirty="0">
                <a:solidFill>
                  <a:srgbClr val="002060"/>
                </a:solidFill>
              </a:rPr>
              <a:t>теплоты, </a:t>
            </a:r>
            <a:r>
              <a:rPr lang="ru-RU" dirty="0" smtClean="0">
                <a:solidFill>
                  <a:srgbClr val="002060"/>
                </a:solidFill>
              </a:rPr>
              <a:t>проходящее </a:t>
            </a:r>
            <a:r>
              <a:rPr lang="ru-RU" dirty="0">
                <a:solidFill>
                  <a:srgbClr val="002060"/>
                </a:solidFill>
              </a:rPr>
              <a:t>через однородный образец </a:t>
            </a:r>
            <a:r>
              <a:rPr lang="ru-RU" b="1" dirty="0">
                <a:solidFill>
                  <a:srgbClr val="002060"/>
                </a:solidFill>
              </a:rPr>
              <a:t>материала</a:t>
            </a:r>
            <a:r>
              <a:rPr lang="ru-RU" dirty="0">
                <a:solidFill>
                  <a:srgbClr val="002060"/>
                </a:solidFill>
              </a:rPr>
              <a:t> </a:t>
            </a:r>
            <a:r>
              <a:rPr lang="ru-RU" dirty="0" smtClean="0">
                <a:solidFill>
                  <a:srgbClr val="002060"/>
                </a:solidFill>
              </a:rPr>
              <a:t>толщиной 1 м через площадь 1 </a:t>
            </a:r>
            <a:r>
              <a:rPr lang="ru-RU" dirty="0" err="1" smtClean="0">
                <a:solidFill>
                  <a:srgbClr val="002060"/>
                </a:solidFill>
              </a:rPr>
              <a:t>кв.м</a:t>
            </a:r>
            <a:r>
              <a:rPr lang="ru-RU" dirty="0" smtClean="0">
                <a:solidFill>
                  <a:srgbClr val="002060"/>
                </a:solidFill>
              </a:rPr>
              <a:t> за 1 секунду </a:t>
            </a:r>
            <a:r>
              <a:rPr lang="ru-RU" dirty="0">
                <a:solidFill>
                  <a:srgbClr val="002060"/>
                </a:solidFill>
              </a:rPr>
              <a:t>при </a:t>
            </a:r>
            <a:r>
              <a:rPr lang="ru-RU" dirty="0" smtClean="0">
                <a:solidFill>
                  <a:srgbClr val="002060"/>
                </a:solidFill>
              </a:rPr>
              <a:t>разнице температур 1 градус (</a:t>
            </a:r>
            <a:r>
              <a:rPr lang="ru-RU" dirty="0">
                <a:solidFill>
                  <a:srgbClr val="002060"/>
                </a:solidFill>
              </a:rPr>
              <a:t>1 К). </a:t>
            </a:r>
            <a:r>
              <a:rPr lang="ru-RU" u="sng" dirty="0" smtClean="0">
                <a:solidFill>
                  <a:srgbClr val="002060"/>
                </a:solidFill>
              </a:rPr>
              <a:t>Вт</a:t>
            </a:r>
            <a:r>
              <a:rPr lang="ru-RU" u="sng" dirty="0">
                <a:solidFill>
                  <a:srgbClr val="002060"/>
                </a:solidFill>
              </a:rPr>
              <a:t>/(</a:t>
            </a:r>
            <a:r>
              <a:rPr lang="ru-RU" u="sng" dirty="0" err="1">
                <a:solidFill>
                  <a:srgbClr val="002060"/>
                </a:solidFill>
              </a:rPr>
              <a:t>м·K</a:t>
            </a:r>
            <a:r>
              <a:rPr lang="ru-RU" u="sng" dirty="0">
                <a:solidFill>
                  <a:srgbClr val="002060"/>
                </a:solidFill>
              </a:rPr>
              <a:t>)</a:t>
            </a:r>
            <a:endParaRPr lang="ru-RU" u="sng" dirty="0">
              <a:solidFill>
                <a:srgbClr val="002060"/>
              </a:solidFill>
            </a:endParaRPr>
          </a:p>
        </p:txBody>
      </p:sp>
      <p:pic>
        <p:nvPicPr>
          <p:cNvPr id="5124" name="Picture 4" descr="C:\Users\Админ\Desktop\tabli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2" y="3061995"/>
            <a:ext cx="8562975" cy="3675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366910"/>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534</TotalTime>
  <Words>2927</Words>
  <Application>Microsoft Office PowerPoint</Application>
  <PresentationFormat>Экран (4:3)</PresentationFormat>
  <Paragraphs>756</Paragraphs>
  <Slides>46</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46</vt:i4>
      </vt:variant>
    </vt:vector>
  </HeadingPairs>
  <TitlesOfParts>
    <vt:vector size="48" baseType="lpstr">
      <vt:lpstr>Воздушный поток</vt:lpstr>
      <vt:lpstr>Equation.3</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dc:creator>
  <cp:lastModifiedBy>Админ</cp:lastModifiedBy>
  <cp:revision>36</cp:revision>
  <dcterms:created xsi:type="dcterms:W3CDTF">2021-04-20T19:07:06Z</dcterms:created>
  <dcterms:modified xsi:type="dcterms:W3CDTF">2021-04-21T04:12:45Z</dcterms:modified>
</cp:coreProperties>
</file>