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3"/>
  </p:notesMasterIdLst>
  <p:sldIdLst>
    <p:sldId id="274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264" r:id="rId3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25057"/>
            <a:ext cx="9036496" cy="257176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7030A0"/>
                </a:solidFill>
              </a:rPr>
              <a:t>Тема: «основные принципы и механизмы реализации государственной кадровой политики »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67248" y="1809476"/>
            <a:ext cx="8458200" cy="3598863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solidFill>
                  <a:schemeClr val="tx1"/>
                </a:solidFill>
              </a:rPr>
              <a:t>1.Основные </a:t>
            </a:r>
            <a:r>
              <a:rPr lang="ru-RU" sz="3200" b="1" dirty="0">
                <a:solidFill>
                  <a:schemeClr val="tx1"/>
                </a:solidFill>
              </a:rPr>
              <a:t>принципы реализации государственной кадровой политики </a:t>
            </a:r>
          </a:p>
          <a:p>
            <a:pPr algn="just"/>
            <a:r>
              <a:rPr lang="ru-RU" sz="3200" b="1" dirty="0">
                <a:solidFill>
                  <a:schemeClr val="tx1"/>
                </a:solidFill>
              </a:rPr>
              <a:t>2. Механизмы реализации государственной кадровой политики в системе государственного управления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endParaRPr lang="ru-RU" sz="29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4525962"/>
          </a:xfrm>
        </p:spPr>
        <p:txBody>
          <a:bodyPr/>
          <a:lstStyle/>
          <a:p>
            <a:pPr marL="85725" lvl="0" indent="54292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личная ответственность первого руководителя за подбор и работу с кадрами,</a:t>
            </a:r>
          </a:p>
          <a:p>
            <a:pPr marL="85725" lvl="0" indent="54292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внепартийность и политическая нейтральность кадров, </a:t>
            </a:r>
          </a:p>
          <a:p>
            <a:pPr marL="85725" lvl="0" indent="54292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правовая и социальная защищенность кадров, </a:t>
            </a:r>
          </a:p>
          <a:p>
            <a:pPr marL="85725" lvl="0" indent="54292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стимулирование служебной карьеры кадров, </a:t>
            </a:r>
          </a:p>
          <a:p>
            <a:pPr marL="85725" lvl="0" indent="54292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контроль (в том числе общественный) за служебной деятельностью и служебным поведением служащих.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973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Частные </a:t>
            </a:r>
            <a:r>
              <a:rPr lang="ru-RU" b="1" dirty="0">
                <a:solidFill>
                  <a:srgbClr val="0000FF"/>
                </a:solidFill>
              </a:rPr>
              <a:t>принципы ГКП </a:t>
            </a:r>
            <a:r>
              <a:rPr lang="ru-RU" b="1" dirty="0">
                <a:solidFill>
                  <a:schemeClr val="tx1"/>
                </a:solidFill>
              </a:rPr>
              <a:t>регулируют функционирование отдельных элементов кадровых процессов.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Особенностью </a:t>
            </a:r>
            <a:r>
              <a:rPr lang="ru-RU" b="1" dirty="0">
                <a:solidFill>
                  <a:schemeClr val="tx1"/>
                </a:solidFill>
              </a:rPr>
              <a:t>частных принципов ГКП является то, что они формулируются и реализуются не государством и его органами, а работодателями, но в строгом соответствии с базовыми и специальными принципами.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225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243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К </a:t>
            </a:r>
            <a:r>
              <a:rPr lang="ru-RU" b="1" dirty="0">
                <a:solidFill>
                  <a:srgbClr val="0000FF"/>
                </a:solidFill>
              </a:rPr>
              <a:t>ним относят принципы: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кадрового обеспечения государственного аппарата, 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поиска, подбора и отбора работников, 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прохождения государственной службы, 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служебного роста, 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профессионального развития персонала, 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управления персоналом и другие.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31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5316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механизмы реализации государственной кадровой политики в системе государственного управления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56490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Механизм </a:t>
            </a:r>
            <a:r>
              <a:rPr lang="ru-RU" b="1" i="1" dirty="0">
                <a:solidFill>
                  <a:srgbClr val="0000FF"/>
                </a:solidFill>
              </a:rPr>
              <a:t>реализации ГКП </a:t>
            </a:r>
            <a:r>
              <a:rPr lang="ru-RU" b="1" dirty="0">
                <a:solidFill>
                  <a:schemeClr val="tx1"/>
                </a:solidFill>
              </a:rPr>
              <a:t>включает систему кадровой деятельности и кадрового обеспечения, систему государственных органов и учреждений, систему мер (технологий), приводящих в действие кадровую политику.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658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382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</a:t>
            </a:r>
            <a:r>
              <a:rPr lang="ru-RU" sz="2900" b="1" dirty="0" smtClean="0">
                <a:solidFill>
                  <a:srgbClr val="0000FF"/>
                </a:solidFill>
              </a:rPr>
              <a:t>Модель </a:t>
            </a:r>
            <a:r>
              <a:rPr lang="ru-RU" sz="2900" b="1" dirty="0">
                <a:solidFill>
                  <a:srgbClr val="0000FF"/>
                </a:solidFill>
              </a:rPr>
              <a:t>механизма реализации ГКП включает в себя 4 </a:t>
            </a:r>
            <a:r>
              <a:rPr lang="ru-RU" sz="2900" b="1" dirty="0" smtClean="0">
                <a:solidFill>
                  <a:srgbClr val="0000FF"/>
                </a:solidFill>
              </a:rPr>
              <a:t>составляющих </a:t>
            </a:r>
            <a:r>
              <a:rPr lang="ru-RU" sz="2900" b="1" dirty="0">
                <a:solidFill>
                  <a:srgbClr val="0000FF"/>
                </a:solidFill>
              </a:rPr>
              <a:t>элемента, или уровня: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верхний уровень — </a:t>
            </a:r>
            <a:r>
              <a:rPr lang="ru-RU" sz="2900" b="1" i="1" dirty="0">
                <a:solidFill>
                  <a:schemeClr val="tx1"/>
                </a:solidFill>
              </a:rPr>
              <a:t>концептуальный </a:t>
            </a:r>
            <a:r>
              <a:rPr lang="ru-RU" sz="2900" b="1" dirty="0">
                <a:solidFill>
                  <a:schemeClr val="tx1"/>
                </a:solidFill>
              </a:rPr>
              <a:t>— теоретические основы ГКП;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второй уровень — </a:t>
            </a:r>
            <a:r>
              <a:rPr lang="ru-RU" sz="2900" b="1" i="1" dirty="0">
                <a:solidFill>
                  <a:schemeClr val="tx1"/>
                </a:solidFill>
              </a:rPr>
              <a:t>нормативно-правовой </a:t>
            </a:r>
            <a:r>
              <a:rPr lang="ru-RU" sz="2900" b="1" dirty="0">
                <a:solidFill>
                  <a:schemeClr val="tx1"/>
                </a:solidFill>
              </a:rPr>
              <a:t>— законодательная база ГКП;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третий уровень — </a:t>
            </a:r>
            <a:r>
              <a:rPr lang="ru-RU" sz="2900" b="1" i="1" dirty="0">
                <a:solidFill>
                  <a:schemeClr val="tx1"/>
                </a:solidFill>
              </a:rPr>
              <a:t>организационной </a:t>
            </a:r>
            <a:r>
              <a:rPr lang="ru-RU" sz="2900" b="1" dirty="0">
                <a:solidFill>
                  <a:schemeClr val="tx1"/>
                </a:solidFill>
              </a:rPr>
              <a:t>— специальные институты — органы, занимающиеся кадровой работой;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четвертый уровень, наиболее приближенный к кадрам, — </a:t>
            </a:r>
            <a:r>
              <a:rPr lang="ru-RU" sz="2900" b="1" i="1" dirty="0">
                <a:solidFill>
                  <a:schemeClr val="tx1"/>
                </a:solidFill>
              </a:rPr>
              <a:t>технологический </a:t>
            </a:r>
            <a:r>
              <a:rPr lang="ru-RU" sz="2900" b="1" dirty="0">
                <a:solidFill>
                  <a:schemeClr val="tx1"/>
                </a:solidFill>
              </a:rPr>
              <a:t>— формы, способы и методы кадровой работы.</a:t>
            </a:r>
          </a:p>
          <a:p>
            <a:pPr marL="0" indent="0" algn="just">
              <a:buNone/>
            </a:pPr>
            <a:endParaRPr lang="ru-RU" sz="29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302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Структурно </a:t>
            </a:r>
            <a:r>
              <a:rPr lang="ru-RU" b="1" dirty="0">
                <a:solidFill>
                  <a:srgbClr val="0000FF"/>
                </a:solidFill>
              </a:rPr>
              <a:t>модель механизма реализации ГКП состоит их 3 основных компонентов: </a:t>
            </a:r>
          </a:p>
          <a:p>
            <a:pPr marL="514350" lvl="0" indent="-514350" algn="just">
              <a:buClrTx/>
              <a:buFont typeface="+mj-lt"/>
              <a:buAutoNum type="arabicParenR"/>
            </a:pPr>
            <a:r>
              <a:rPr lang="ru-RU" b="1" dirty="0">
                <a:solidFill>
                  <a:schemeClr val="tx1"/>
                </a:solidFill>
              </a:rPr>
              <a:t>субъекта; </a:t>
            </a:r>
          </a:p>
          <a:p>
            <a:pPr marL="514350" lvl="0" indent="-514350" algn="just">
              <a:buClrTx/>
              <a:buSzPct val="100000"/>
              <a:buFont typeface="+mj-lt"/>
              <a:buAutoNum type="arabicParenR"/>
            </a:pPr>
            <a:r>
              <a:rPr lang="ru-RU" b="1" dirty="0">
                <a:solidFill>
                  <a:schemeClr val="tx1"/>
                </a:solidFill>
              </a:rPr>
              <a:t>процесса кадрового управления; </a:t>
            </a:r>
          </a:p>
          <a:p>
            <a:pPr marL="514350" lvl="0" indent="-514350" algn="just">
              <a:buClrTx/>
              <a:buSzPct val="100000"/>
              <a:buFont typeface="+mj-lt"/>
              <a:buAutoNum type="arabicParenR"/>
            </a:pPr>
            <a:r>
              <a:rPr lang="ru-RU" b="1" dirty="0">
                <a:solidFill>
                  <a:schemeClr val="tx1"/>
                </a:solidFill>
              </a:rPr>
              <a:t>объекта.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103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1</a:t>
            </a:r>
            <a:r>
              <a:rPr lang="ru-RU" sz="2800" b="1" dirty="0">
                <a:solidFill>
                  <a:srgbClr val="0000FF"/>
                </a:solidFill>
              </a:rPr>
              <a:t>. </a:t>
            </a:r>
            <a:r>
              <a:rPr lang="ru-RU" sz="2800" b="1" i="1" dirty="0">
                <a:solidFill>
                  <a:srgbClr val="0000FF"/>
                </a:solidFill>
              </a:rPr>
              <a:t>Субъекты кадровой работы </a:t>
            </a:r>
            <a:r>
              <a:rPr lang="ru-RU" sz="2800" b="1" dirty="0">
                <a:solidFill>
                  <a:srgbClr val="0000FF"/>
                </a:solidFill>
              </a:rPr>
              <a:t>— органы и должностные лица, воздействующие на кадры.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rgbClr val="009900"/>
                </a:solidFill>
              </a:rPr>
              <a:t>	Субъекты </a:t>
            </a:r>
            <a:r>
              <a:rPr lang="ru-RU" sz="2800" b="1" dirty="0">
                <a:solidFill>
                  <a:srgbClr val="009900"/>
                </a:solidFill>
              </a:rPr>
              <a:t>ГКП подразделяются: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по уровням государственной власти (федеральный уровень и уровень субъектов Федерации);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по сферам государственного управления (государственный, муниципальный, рыночный, смешанный секторы);</a:t>
            </a:r>
          </a:p>
          <a:p>
            <a:pPr lvl="0"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по ветвям власти (законодательная, исполнительная, судебная).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652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958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900" b="1" i="1" dirty="0" smtClean="0">
                <a:solidFill>
                  <a:srgbClr val="0000FF"/>
                </a:solidFill>
              </a:rPr>
              <a:t>	2.Процесс кадрового управления </a:t>
            </a:r>
            <a:r>
              <a:rPr lang="ru-RU" sz="2900" b="1" dirty="0" smtClean="0">
                <a:solidFill>
                  <a:srgbClr val="0000FF"/>
                </a:solidFill>
              </a:rPr>
              <a:t>— это технологии кадровой деятельности. 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rgbClr val="009900"/>
                </a:solidFill>
              </a:rPr>
              <a:t>	Данный процесс включает в себя:</a:t>
            </a:r>
          </a:p>
          <a:p>
            <a:pPr lvl="0" indent="3714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 smtClean="0">
                <a:solidFill>
                  <a:schemeClr val="tx1"/>
                </a:solidFill>
              </a:rPr>
              <a:t>управление персоналом со стороны линейных менеджеров и кадровую работу менеджеров по персоналу;</a:t>
            </a:r>
          </a:p>
          <a:p>
            <a:pPr lvl="0" indent="3714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 smtClean="0">
                <a:solidFill>
                  <a:schemeClr val="tx1"/>
                </a:solidFill>
              </a:rPr>
              <a:t>определение каждым субъектом кадровой политики своих приоритетов, конкретных задач работы с кадрами на ближайшее время и долгосрочную перспективу;</a:t>
            </a:r>
          </a:p>
          <a:p>
            <a:pPr lvl="0" indent="3714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 smtClean="0">
                <a:solidFill>
                  <a:schemeClr val="tx1"/>
                </a:solidFill>
              </a:rPr>
              <a:t>использование субъектами кадрового управления эффективных технологий работы с персоналом.</a:t>
            </a:r>
          </a:p>
          <a:p>
            <a:pPr marL="0" indent="0" algn="just">
              <a:buNone/>
            </a:pPr>
            <a:endParaRPr lang="ru-RU" sz="29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640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3.Объекты </a:t>
            </a:r>
            <a:r>
              <a:rPr lang="ru-RU" b="1" dirty="0">
                <a:solidFill>
                  <a:srgbClr val="0000FF"/>
                </a:solidFill>
              </a:rPr>
              <a:t>ГКП — это то, на что воздействует субъект кадровой политики: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>
                <a:solidFill>
                  <a:schemeClr val="tx1"/>
                </a:solidFill>
              </a:rPr>
              <a:t>народ;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>
                <a:solidFill>
                  <a:schemeClr val="tx1"/>
                </a:solidFill>
              </a:rPr>
              <a:t>трудовые ресурсы;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>
                <a:solidFill>
                  <a:schemeClr val="tx1"/>
                </a:solidFill>
              </a:rPr>
              <a:t>кадровый потенциал;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>
                <a:solidFill>
                  <a:schemeClr val="tx1"/>
                </a:solidFill>
              </a:rPr>
              <a:t>кадровый корпус;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>
                <a:solidFill>
                  <a:schemeClr val="tx1"/>
                </a:solidFill>
              </a:rPr>
              <a:t>кадры, их отдельные категории и группы.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444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33265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	Критерии </a:t>
            </a:r>
            <a:r>
              <a:rPr lang="ru-RU" b="1" dirty="0">
                <a:solidFill>
                  <a:srgbClr val="C00000"/>
                </a:solidFill>
              </a:rPr>
              <a:t>классификации механизмов реализации ГКП: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1</a:t>
            </a:r>
            <a:r>
              <a:rPr lang="ru-RU" b="1" dirty="0">
                <a:solidFill>
                  <a:srgbClr val="009900"/>
                </a:solidFill>
              </a:rPr>
              <a:t>. По </a:t>
            </a:r>
            <a:r>
              <a:rPr lang="ru-RU" b="1" i="1" dirty="0">
                <a:solidFill>
                  <a:srgbClr val="009900"/>
                </a:solidFill>
              </a:rPr>
              <a:t>отраслям </a:t>
            </a:r>
            <a:r>
              <a:rPr lang="ru-RU" b="1" dirty="0">
                <a:solidFill>
                  <a:srgbClr val="009900"/>
                </a:solidFill>
              </a:rPr>
              <a:t>или </a:t>
            </a:r>
            <a:r>
              <a:rPr lang="ru-RU" b="1" i="1" dirty="0">
                <a:solidFill>
                  <a:srgbClr val="009900"/>
                </a:solidFill>
              </a:rPr>
              <a:t>блокам обеспечения </a:t>
            </a:r>
            <a:r>
              <a:rPr lang="ru-RU" b="1" dirty="0">
                <a:solidFill>
                  <a:srgbClr val="009900"/>
                </a:solidFill>
              </a:rPr>
              <a:t>ГКП выделяют следующие </a:t>
            </a:r>
            <a:r>
              <a:rPr lang="ru-RU" b="1" dirty="0" smtClean="0">
                <a:solidFill>
                  <a:srgbClr val="009900"/>
                </a:solidFill>
              </a:rPr>
              <a:t>механизмы:</a:t>
            </a:r>
            <a:endParaRPr lang="ru-RU" b="1" dirty="0">
              <a:solidFill>
                <a:srgbClr val="009900"/>
              </a:solidFill>
            </a:endParaRPr>
          </a:p>
          <a:p>
            <a:pPr marL="714375" lvl="0" algn="just">
              <a:buClrTx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нормативно-правовой;</a:t>
            </a:r>
          </a:p>
          <a:p>
            <a:pPr marL="714375" lvl="0" algn="just">
              <a:buClrTx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организационный;</a:t>
            </a:r>
          </a:p>
          <a:p>
            <a:pPr marL="714375" lvl="0" algn="just">
              <a:buClrTx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учебно-методический;</a:t>
            </a:r>
          </a:p>
          <a:p>
            <a:pPr marL="714375" lvl="0" algn="just">
              <a:buClrTx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научно-исследовательский;</a:t>
            </a:r>
          </a:p>
          <a:p>
            <a:pPr marL="714375" lvl="0" algn="just">
              <a:buClrTx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финансово-экономический.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854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1. основные принципы реализации государственной кадровой политики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Принципы </a:t>
            </a:r>
            <a:r>
              <a:rPr lang="ru-RU" b="1" i="1" dirty="0">
                <a:solidFill>
                  <a:srgbClr val="0000FF"/>
                </a:solidFill>
              </a:rPr>
              <a:t>ГКП </a:t>
            </a:r>
            <a:r>
              <a:rPr lang="ru-RU" b="1" dirty="0">
                <a:solidFill>
                  <a:schemeClr val="tx1"/>
                </a:solidFill>
              </a:rPr>
              <a:t>— ее основные регламентирующие положения, отражающие закономерности и тенденции развития кадровых процессов и отношений; руководящие правила, лежащие в основе деятельности субъектов ГКП по разработке и претворению в жизнь кадровой политики государства.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729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05273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2</a:t>
            </a:r>
            <a:r>
              <a:rPr lang="ru-RU" b="1" dirty="0">
                <a:solidFill>
                  <a:srgbClr val="009900"/>
                </a:solidFill>
              </a:rPr>
              <a:t>. По </a:t>
            </a:r>
            <a:r>
              <a:rPr lang="ru-RU" b="1" i="1" dirty="0">
                <a:solidFill>
                  <a:srgbClr val="009900"/>
                </a:solidFill>
              </a:rPr>
              <a:t>уровню кадрового воздействия </a:t>
            </a:r>
            <a:r>
              <a:rPr lang="ru-RU" b="1" dirty="0">
                <a:solidFill>
                  <a:srgbClr val="009900"/>
                </a:solidFill>
              </a:rPr>
              <a:t>субъектов ГКП механизмы ее реализации классифицируются следующим образом:</a:t>
            </a:r>
          </a:p>
          <a:p>
            <a:pPr marL="714375" lvl="0" algn="just">
              <a:buClrTx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механизмы реализации федеральной ГКП;</a:t>
            </a:r>
          </a:p>
          <a:p>
            <a:pPr marL="714375" lvl="0" algn="just">
              <a:buClrTx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механизмы реализации ГКП субъектов РФ;</a:t>
            </a:r>
          </a:p>
          <a:p>
            <a:pPr marL="714375" lvl="0" algn="just">
              <a:buClrTx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механизмы реализации муниципальной кадровой политики.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990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rgbClr val="009900"/>
                </a:solidFill>
              </a:rPr>
              <a:t>	3. По </a:t>
            </a:r>
            <a:r>
              <a:rPr lang="ru-RU" b="1" i="1" dirty="0">
                <a:solidFill>
                  <a:srgbClr val="009900"/>
                </a:solidFill>
              </a:rPr>
              <a:t>сферам государственного управления деление </a:t>
            </a:r>
            <a:r>
              <a:rPr lang="ru-RU" b="1" dirty="0">
                <a:solidFill>
                  <a:srgbClr val="009900"/>
                </a:solidFill>
              </a:rPr>
              <a:t>следующее: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кадровая деятельность политиков — высших должностных лиц государства (Президент РФ, Председатель Правительства РФ, председатели палат Федерального Собрания РФ, депутаты, федеральные министры, судьи);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237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кадровая деятельность государственных служащих, особенно категории «руководители» федерального, регионального и муниципального уровней, которые в работе с кадрами используют те или иные механизмы реализации ГКП;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кадровая деятельность негосударственного сектора - ГКП через свои механизмы воздействует на бизнес посредством нормативных правовых актов, налогов и т.д.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806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4. Механизмы </a:t>
            </a:r>
            <a:r>
              <a:rPr lang="ru-RU" b="1" dirty="0">
                <a:solidFill>
                  <a:srgbClr val="009900"/>
                </a:solidFill>
              </a:rPr>
              <a:t>реализации ГКП подразделяются по своим </a:t>
            </a:r>
            <a:r>
              <a:rPr lang="ru-RU" b="1" i="1" dirty="0">
                <a:solidFill>
                  <a:srgbClr val="009900"/>
                </a:solidFill>
              </a:rPr>
              <a:t>основам </a:t>
            </a:r>
            <a:r>
              <a:rPr lang="ru-RU" b="1" dirty="0">
                <a:solidFill>
                  <a:srgbClr val="009900"/>
                </a:solidFill>
              </a:rPr>
              <a:t>на: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теоретико-методологические</a:t>
            </a:r>
            <a:r>
              <a:rPr lang="ru-RU" b="1" dirty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организационно-практические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733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7096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Теоретико-методологической </a:t>
            </a:r>
            <a:r>
              <a:rPr lang="ru-RU" b="1" dirty="0">
                <a:solidFill>
                  <a:srgbClr val="0000FF"/>
                </a:solidFill>
              </a:rPr>
              <a:t>основой механизмов ГКП служит: </a:t>
            </a:r>
          </a:p>
          <a:p>
            <a:pPr marL="714375" lvl="0" indent="-7143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концепция ГКП, </a:t>
            </a:r>
          </a:p>
          <a:p>
            <a:pPr marL="714375" lvl="0" indent="-7143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принципы кадровой политики; </a:t>
            </a:r>
          </a:p>
          <a:p>
            <a:pPr marL="714375" lvl="0" indent="-7143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приоритеты кадровой политики, </a:t>
            </a:r>
          </a:p>
          <a:p>
            <a:pPr marL="714375" lvl="0" indent="-7143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технологии и процедуры кадровой деятельности (подбор, отбор, расстановка и профессиональное использование кадров).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554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8521" y="18864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rgbClr val="0000FF"/>
                </a:solidFill>
              </a:rPr>
              <a:t>	Организационно-практическую </a:t>
            </a:r>
            <a:r>
              <a:rPr lang="ru-RU" sz="2800" b="1" dirty="0">
                <a:solidFill>
                  <a:srgbClr val="0000FF"/>
                </a:solidFill>
              </a:rPr>
              <a:t>основу механизмов реализации ГКП составляют: 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субъекты и объекты кадровой политики; 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нормативно-правовая база ГКП; 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финансовые и материальные ресурсы; 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информационно-аналитическая база; 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кадрово-управленческий инструментарий (опыт, стиль управления); 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позитивный зарубежный и отечественный исторический опыт ГКП; 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управленческая, институциональная, делопроизводственная и кадрово-учетная инфраструктура.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192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5. По </a:t>
            </a:r>
            <a:r>
              <a:rPr lang="ru-RU" b="1" i="1" dirty="0" smtClean="0">
                <a:solidFill>
                  <a:srgbClr val="009900"/>
                </a:solidFill>
              </a:rPr>
              <a:t>содержательному наполнению </a:t>
            </a:r>
            <a:r>
              <a:rPr lang="ru-RU" b="1" dirty="0" smtClean="0">
                <a:solidFill>
                  <a:srgbClr val="009900"/>
                </a:solidFill>
              </a:rPr>
              <a:t>механизмы реализации ГКП делятся на: </a:t>
            </a:r>
            <a:endParaRPr lang="ru-RU" b="1" dirty="0">
              <a:solidFill>
                <a:srgbClr val="009900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обеспечивающие реализацию ГКП;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приводящие в действие ГКП и организующие систему кадрово-управленческой деятельности.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367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Группа </a:t>
            </a:r>
            <a:r>
              <a:rPr lang="ru-RU" b="1" dirty="0">
                <a:solidFill>
                  <a:srgbClr val="0000FF"/>
                </a:solidFill>
              </a:rPr>
              <a:t>механизмов, </a:t>
            </a:r>
            <a:r>
              <a:rPr lang="ru-RU" b="1" i="1" dirty="0">
                <a:solidFill>
                  <a:srgbClr val="0000FF"/>
                </a:solidFill>
              </a:rPr>
              <a:t>обеспечивающих реализацию </a:t>
            </a:r>
            <a:r>
              <a:rPr lang="ru-RU" b="1" dirty="0">
                <a:solidFill>
                  <a:srgbClr val="0000FF"/>
                </a:solidFill>
              </a:rPr>
              <a:t>ГКП, включает в себя 5 блоков (отраслей) обеспечения: 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законодательные нормы; 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организационные ресурсы; 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методические средства;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научные выводы; 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материально-финансовые ресурсы.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653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К механизмам, </a:t>
            </a:r>
            <a:r>
              <a:rPr lang="ru-RU" b="1" i="1" dirty="0" smtClean="0">
                <a:solidFill>
                  <a:srgbClr val="0000FF"/>
                </a:solidFill>
              </a:rPr>
              <a:t>приводящих в действие </a:t>
            </a:r>
            <a:r>
              <a:rPr lang="ru-RU" b="1" dirty="0" smtClean="0">
                <a:solidFill>
                  <a:srgbClr val="0000FF"/>
                </a:solidFill>
              </a:rPr>
              <a:t>ГКП и организующих кадровую работу, относят механизмы: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кадрового управления государственной службой как системой;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управления кадровыми процессами и отношениями на государственной службе;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регулирования кадровых процессов в госбюджетной сфере;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регулирования кадровых процессов в негосударственной, коммерческой сфере;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651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4525962"/>
          </a:xfrm>
        </p:spPr>
        <p:txBody>
          <a:bodyPr/>
          <a:lstStyle/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3000" b="1" dirty="0">
                <a:solidFill>
                  <a:schemeClr val="tx1"/>
                </a:solidFill>
              </a:rPr>
              <a:t>реализации базовых, специальных и частных принципов кадровой политики и кадровой деятельности;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3000" b="1" dirty="0">
                <a:solidFill>
                  <a:schemeClr val="tx1"/>
                </a:solidFill>
              </a:rPr>
              <a:t>формирования, оптимизации и регулирования кадровых отношений на разных уровнях государственной власти и управления;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3000" b="1" dirty="0">
                <a:solidFill>
                  <a:schemeClr val="tx1"/>
                </a:solidFill>
              </a:rPr>
              <a:t>отбора, подбора, приема на государственную службу, работу;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3000" b="1" dirty="0">
                <a:solidFill>
                  <a:schemeClr val="tx1"/>
                </a:solidFill>
              </a:rPr>
              <a:t>предварительного рассмотрения кандидатур на должности, назначение на которые (или предложение по которым) осуществляет Президент РФ и Председатель Правительства РФ;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578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Выработка</a:t>
            </a:r>
            <a:r>
              <a:rPr lang="ru-RU" b="1" dirty="0">
                <a:solidFill>
                  <a:schemeClr val="tx1"/>
                </a:solidFill>
              </a:rPr>
              <a:t>, обоснование и функционирование принципов ГКП зависят от многих факторов: исторических, политических, административных, социально-экономических, научных. Особое значение имеет политический режим.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141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385" y="332656"/>
            <a:ext cx="8686800" cy="4525962"/>
          </a:xfrm>
        </p:spPr>
        <p:txBody>
          <a:bodyPr/>
          <a:lstStyle/>
          <a:p>
            <a:pPr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разработки и применения критериев оценки профессиональной пригодности кадров, допуска к государственной службе, работе;</a:t>
            </a:r>
          </a:p>
          <a:p>
            <a:pPr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профессиональной вертикальной и горизонтальной мобильности и ротации кадров;</a:t>
            </a:r>
          </a:p>
          <a:p>
            <a:pPr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формирования кадрового резерва на конкурсной основе как на государственной службе, так и в негосударственном секторе экономики и сервиса;</a:t>
            </a:r>
          </a:p>
          <a:p>
            <a:pPr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планирования и реализации служебной карьеры и т.д.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917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науке существует несколько классификаций принципов современной ГКП по разным критериям. </a:t>
            </a:r>
            <a:r>
              <a:rPr lang="ru-RU" b="1" dirty="0">
                <a:solidFill>
                  <a:srgbClr val="0000FF"/>
                </a:solidFill>
              </a:rPr>
              <a:t>Традиционным является деление принципов ГКП на три группы: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общие (базисные);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специальные;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частные.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323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Существует </a:t>
            </a:r>
            <a:r>
              <a:rPr lang="ru-RU" b="1" dirty="0">
                <a:solidFill>
                  <a:srgbClr val="0000FF"/>
                </a:solidFill>
              </a:rPr>
              <a:t>и другая классификация, делящая принципы ГКП на: </a:t>
            </a:r>
          </a:p>
          <a:p>
            <a:pPr marL="800100" lvl="0" indent="-357188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900113" algn="l"/>
              </a:tabLst>
            </a:pPr>
            <a:r>
              <a:rPr lang="ru-RU" b="1" dirty="0">
                <a:solidFill>
                  <a:schemeClr val="tx1"/>
                </a:solidFill>
              </a:rPr>
              <a:t>теоретико-методологические;</a:t>
            </a:r>
          </a:p>
          <a:p>
            <a:pPr marL="800100" lvl="0" indent="-357188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900113" algn="l"/>
              </a:tabLst>
            </a:pPr>
            <a:r>
              <a:rPr lang="ru-RU" b="1" dirty="0">
                <a:solidFill>
                  <a:schemeClr val="tx1"/>
                </a:solidFill>
              </a:rPr>
              <a:t>содержательно-функциональные; </a:t>
            </a:r>
          </a:p>
          <a:p>
            <a:pPr marL="800100" lvl="0" indent="-357188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900113" algn="l"/>
              </a:tabLst>
            </a:pPr>
            <a:r>
              <a:rPr lang="ru-RU" b="1" dirty="0">
                <a:solidFill>
                  <a:schemeClr val="tx1"/>
                </a:solidFill>
              </a:rPr>
              <a:t>организационно-политические (управленческие);</a:t>
            </a:r>
          </a:p>
          <a:p>
            <a:pPr marL="800100" lvl="0" indent="-357188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900113" algn="l"/>
              </a:tabLst>
            </a:pPr>
            <a:r>
              <a:rPr lang="ru-RU" b="1" dirty="0">
                <a:solidFill>
                  <a:schemeClr val="tx1"/>
                </a:solidFill>
              </a:rPr>
              <a:t>специфические (частные).</a:t>
            </a:r>
          </a:p>
          <a:p>
            <a:pPr marL="800100" indent="-357188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900113" algn="l"/>
              </a:tabLst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496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Общие</a:t>
            </a:r>
            <a:r>
              <a:rPr lang="ru-RU" b="1" dirty="0">
                <a:solidFill>
                  <a:schemeClr val="tx1"/>
                </a:solidFill>
              </a:rPr>
              <a:t>, базисные (теоретико-методологические) принципы определяют сущностные черты ГКП в целом. Они характерны для всех видов профессиональной деятельности и всех сфер работы с кадрами.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К </a:t>
            </a:r>
            <a:r>
              <a:rPr lang="ru-RU" b="1" dirty="0">
                <a:solidFill>
                  <a:srgbClr val="0000FF"/>
                </a:solidFill>
              </a:rPr>
              <a:t>ним относятся: </a:t>
            </a:r>
          </a:p>
          <a:p>
            <a:pPr marL="1071563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научность;</a:t>
            </a:r>
          </a:p>
          <a:p>
            <a:pPr marL="1071563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реалистичность;</a:t>
            </a:r>
          </a:p>
          <a:p>
            <a:pPr marL="1071563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законность;</a:t>
            </a:r>
          </a:p>
          <a:p>
            <a:pPr marL="1071563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демократизм;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390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686800" cy="4525962"/>
          </a:xfrm>
        </p:spPr>
        <p:txBody>
          <a:bodyPr/>
          <a:lstStyle/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комплексность;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системность;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единство;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перспективность;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гуманизм;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гласность и открытость; 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социальная справедливость; 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принцип равных возможностей, отсутствие какой-либо дискриминации при приеме на работу;</a:t>
            </a:r>
          </a:p>
          <a:p>
            <a:pPr marL="800100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900" b="1" dirty="0">
                <a:solidFill>
                  <a:schemeClr val="tx1"/>
                </a:solidFill>
              </a:rPr>
              <a:t>объективная оценка профессиональных и личностно-нравственных качеств работника. </a:t>
            </a:r>
          </a:p>
          <a:p>
            <a:pPr marL="0" indent="0" algn="just">
              <a:buNone/>
            </a:pPr>
            <a:endParaRPr lang="ru-RU" sz="29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19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	</a:t>
            </a:r>
            <a:r>
              <a:rPr lang="ru-RU" b="1" i="1" dirty="0" smtClean="0">
                <a:solidFill>
                  <a:srgbClr val="009900"/>
                </a:solidFill>
              </a:rPr>
              <a:t>Специальные </a:t>
            </a:r>
            <a:r>
              <a:rPr lang="ru-RU" b="1" dirty="0">
                <a:solidFill>
                  <a:srgbClr val="009900"/>
                </a:solidFill>
              </a:rPr>
              <a:t>(содержательно-функциональные и организационно-политические) принципы </a:t>
            </a:r>
            <a:r>
              <a:rPr lang="ru-RU" b="1" dirty="0">
                <a:solidFill>
                  <a:schemeClr val="tx1"/>
                </a:solidFill>
              </a:rPr>
              <a:t>выражают функциональное назначение, приоритеты, содержательные элементы ГКП, характерные для определенных видов и сфер профессиональной деятельности.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250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793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К </a:t>
            </a:r>
            <a:r>
              <a:rPr lang="ru-RU" b="1" dirty="0">
                <a:solidFill>
                  <a:srgbClr val="0000FF"/>
                </a:solidFill>
              </a:rPr>
              <a:t>государственной службе применимы следующие специальные принципы ГКП: </a:t>
            </a:r>
          </a:p>
          <a:p>
            <a:pPr marL="185738" lvl="0" indent="528638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357188" algn="l"/>
              </a:tabLst>
            </a:pPr>
            <a:r>
              <a:rPr lang="ru-RU" b="1" dirty="0">
                <a:solidFill>
                  <a:schemeClr val="tx1"/>
                </a:solidFill>
              </a:rPr>
              <a:t>равный доступ к государственной службе, </a:t>
            </a:r>
          </a:p>
          <a:p>
            <a:pPr marL="185738" lvl="0" indent="528638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357188" algn="l"/>
              </a:tabLst>
            </a:pPr>
            <a:r>
              <a:rPr lang="ru-RU" b="1" dirty="0">
                <a:solidFill>
                  <a:schemeClr val="tx1"/>
                </a:solidFill>
              </a:rPr>
              <a:t>подбор кадров по их профессиональным, деловым и нравственным качествам, </a:t>
            </a:r>
          </a:p>
          <a:p>
            <a:pPr marL="185738" lvl="0" indent="528638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357188" algn="l"/>
              </a:tabLst>
            </a:pPr>
            <a:r>
              <a:rPr lang="ru-RU" b="1" dirty="0">
                <a:solidFill>
                  <a:schemeClr val="tx1"/>
                </a:solidFill>
              </a:rPr>
              <a:t>профессионализм и компетентность кадров, </a:t>
            </a:r>
          </a:p>
          <a:p>
            <a:pPr marL="185738" lvl="0" indent="528638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357188" algn="l"/>
              </a:tabLst>
            </a:pPr>
            <a:r>
              <a:rPr lang="ru-RU" b="1" dirty="0">
                <a:solidFill>
                  <a:schemeClr val="tx1"/>
                </a:solidFill>
              </a:rPr>
              <a:t>сочетание преемственности и периодической </a:t>
            </a:r>
            <a:r>
              <a:rPr lang="ru-RU" b="1" dirty="0" err="1">
                <a:solidFill>
                  <a:schemeClr val="tx1"/>
                </a:solidFill>
              </a:rPr>
              <a:t>обновляемости</a:t>
            </a:r>
            <a:r>
              <a:rPr lang="ru-RU" b="1" dirty="0">
                <a:solidFill>
                  <a:schemeClr val="tx1"/>
                </a:solidFill>
              </a:rPr>
              <a:t> кадров, </a:t>
            </a:r>
          </a:p>
          <a:p>
            <a:pPr marL="185738" lvl="0" indent="528638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357188" algn="l"/>
              </a:tabLst>
            </a:pPr>
            <a:r>
              <a:rPr lang="ru-RU" b="1" dirty="0">
                <a:solidFill>
                  <a:schemeClr val="tx1"/>
                </a:solidFill>
              </a:rPr>
              <a:t>стабильность кадров, </a:t>
            </a:r>
          </a:p>
          <a:p>
            <a:pPr marL="185738" lvl="0" indent="528638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357188" algn="l"/>
              </a:tabLst>
            </a:pPr>
            <a:r>
              <a:rPr lang="ru-RU" b="1" dirty="0">
                <a:solidFill>
                  <a:schemeClr val="tx1"/>
                </a:solidFill>
              </a:rPr>
              <a:t>единство кадровой команды,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37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790</TotalTime>
  <Words>277</Words>
  <Application>Microsoft Office PowerPoint</Application>
  <PresentationFormat>Экран (4:3)</PresentationFormat>
  <Paragraphs>164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Трек</vt:lpstr>
      <vt:lpstr>Тема: «основные принципы и механизмы реализации государственной кадровой политики »</vt:lpstr>
      <vt:lpstr>Вопрос 1. основные принципы реализации государственной кадровой политики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2. механизмы реализации государственной кадровой политики в системе государственного управления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Евгений Ш</cp:lastModifiedBy>
  <cp:revision>82</cp:revision>
  <dcterms:created xsi:type="dcterms:W3CDTF">2011-05-11T10:44:05Z</dcterms:created>
  <dcterms:modified xsi:type="dcterms:W3CDTF">2020-10-07T11:30:10Z</dcterms:modified>
</cp:coreProperties>
</file>