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1"/>
  </p:notesMasterIdLst>
  <p:sldIdLst>
    <p:sldId id="274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264" r:id="rId2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69264"/>
            <a:ext cx="8784976" cy="209564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 «государственная кадровая политика в системе государственной гражданской службы»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6652" y="2955650"/>
            <a:ext cx="8458200" cy="2015976"/>
          </a:xfrm>
        </p:spPr>
        <p:txBody>
          <a:bodyPr>
            <a:noAutofit/>
          </a:bodyPr>
          <a:lstStyle/>
          <a:p>
            <a:pPr algn="just"/>
            <a:r>
              <a:rPr lang="ru-RU" sz="3600" b="1" dirty="0" smtClean="0">
                <a:solidFill>
                  <a:schemeClr val="tx1"/>
                </a:solidFill>
              </a:rPr>
              <a:t>1.Сущность </a:t>
            </a:r>
            <a:r>
              <a:rPr lang="ru-RU" sz="3600" b="1" dirty="0">
                <a:solidFill>
                  <a:schemeClr val="tx1"/>
                </a:solidFill>
              </a:rPr>
              <a:t>и задачи кадровой политики</a:t>
            </a:r>
          </a:p>
          <a:p>
            <a:pPr algn="just"/>
            <a:r>
              <a:rPr lang="ru-RU" sz="3600" b="1" dirty="0">
                <a:solidFill>
                  <a:schemeClr val="tx1"/>
                </a:solidFill>
              </a:rPr>
              <a:t>2.Приоритетные направления кадровой политики и кадровой работы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3. Ротация </a:t>
            </a:r>
            <a:r>
              <a:rPr lang="ru-RU" b="1" dirty="0">
                <a:solidFill>
                  <a:schemeClr val="tx1"/>
                </a:solidFill>
              </a:rPr>
              <a:t>гражданских служащих, под которой понимается институт перевода гражданского служащего с одной должности гражданской службы на другую как в рамках одного государственного органа, так и в другой государственный орган.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1540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Можно </a:t>
            </a:r>
            <a:r>
              <a:rPr lang="ru-RU" b="1" dirty="0">
                <a:solidFill>
                  <a:srgbClr val="009900"/>
                </a:solidFill>
              </a:rPr>
              <a:t>выделить два вида ротации: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запланированную;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незапланированную.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52773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950" y="90872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Под </a:t>
            </a:r>
            <a:r>
              <a:rPr lang="ru-RU" b="1" i="1" dirty="0">
                <a:solidFill>
                  <a:srgbClr val="0000FF"/>
                </a:solidFill>
              </a:rPr>
              <a:t>запланированной ротацией </a:t>
            </a:r>
            <a:r>
              <a:rPr lang="ru-RU" b="1" dirty="0">
                <a:solidFill>
                  <a:schemeClr val="tx1"/>
                </a:solidFill>
              </a:rPr>
              <a:t>понимается перевод гражданских служащих с одних должностей на другие в соответствии с планом и формализованным решением представителя нанимателя. </a:t>
            </a:r>
          </a:p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Незапланированная </a:t>
            </a:r>
            <a:r>
              <a:rPr lang="ru-RU" b="1" i="1" dirty="0">
                <a:solidFill>
                  <a:srgbClr val="0000FF"/>
                </a:solidFill>
              </a:rPr>
              <a:t>ротация </a:t>
            </a:r>
            <a:r>
              <a:rPr lang="ru-RU" b="1" dirty="0">
                <a:solidFill>
                  <a:schemeClr val="tx1"/>
                </a:solidFill>
              </a:rPr>
              <a:t>означает произвольное перемещение гражданских служащих по мере появления вакантных мест в рамках существующей должностной структуры как одного государственного органа, так и нескольких.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1218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4. Формирование </a:t>
            </a:r>
            <a:r>
              <a:rPr lang="ru-RU" b="1" dirty="0">
                <a:solidFill>
                  <a:schemeClr val="tx1"/>
                </a:solidFill>
              </a:rPr>
              <a:t>кадрового резерва на конкурсной основе и его эффективное использование, который позволяет в условиях ограниченного времени подбирать необходимые кандидатуры для замещения вакантных должностей.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883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5. Оценка </a:t>
            </a:r>
            <a:r>
              <a:rPr lang="ru-RU" b="1" dirty="0">
                <a:solidFill>
                  <a:schemeClr val="tx1"/>
                </a:solidFill>
              </a:rPr>
              <a:t>результатов профессиональной служебной деятельности гражданских служащих посредством проведения аттестации или квалификационного экзамена.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6. Применение </a:t>
            </a:r>
            <a:r>
              <a:rPr lang="ru-RU" b="1" dirty="0">
                <a:solidFill>
                  <a:schemeClr val="tx1"/>
                </a:solidFill>
              </a:rPr>
              <a:t>современных кадровых технологий при поступлении на гражданскую службу и ее прохождении – это методы и способы отбора, расстановки, ротации, мобильности, служебного движения кадров.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7739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</a:t>
            </a:r>
            <a:r>
              <a:rPr lang="ru-RU" sz="3300" b="1" dirty="0" smtClean="0">
                <a:solidFill>
                  <a:srgbClr val="0000FF"/>
                </a:solidFill>
              </a:rPr>
              <a:t>Научные </a:t>
            </a:r>
            <a:r>
              <a:rPr lang="ru-RU" sz="3300" b="1" dirty="0">
                <a:solidFill>
                  <a:srgbClr val="0000FF"/>
                </a:solidFill>
              </a:rPr>
              <a:t>исследования и опыт кадровой деятельности добавляют к перечисленным приоритетным направлениям и другие, не менее актуальные: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300" b="1" dirty="0">
                <a:solidFill>
                  <a:schemeClr val="tx1"/>
                </a:solidFill>
              </a:rPr>
              <a:t>разработка современной нормативно-правовой базы кадровой политики и кадровой работы в государственном органе;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300" b="1" dirty="0">
                <a:solidFill>
                  <a:schemeClr val="tx1"/>
                </a:solidFill>
              </a:rPr>
              <a:t>создание эффективного механизма отбора кадров на государственную гражданскую службу;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5073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229" y="1268760"/>
            <a:ext cx="8686800" cy="4525962"/>
          </a:xfrm>
        </p:spPr>
        <p:txBody>
          <a:bodyPr/>
          <a:lstStyle/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планомерное обновление кадрового состава государственной службы путем привлечения на государственную службу квалифицированных молодых специалистов;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реализация государственных гарантий на гражданской службе и повышение на этой основе социального статуса государственных служащих;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8985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совершенствование механизма ответственности государственных служащих, как административной (дисциплинарной), так и моральной.;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установление объективных критериев и показателей эффективности служебной деятельности государственных гражданских служащих;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внедрение современных кадровых технологий оценки персонала при проведении конкурсов, аттестаций, квалификационных экзаменов;</a:t>
            </a:r>
          </a:p>
          <a:p>
            <a:pPr algn="just">
              <a:buClrTx/>
              <a:buSzPct val="100000"/>
              <a:buFont typeface="Franklin Gothic Book" panose="020B0503020102020204" pitchFamily="34" charset="0"/>
              <a:buChar char="−"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0934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совершенствование информационно-аналитического и учетно-документационного обеспечения кадровой деятельности;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повышение роли и престижа кадровых служб в системе государственной службы;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совершенствование кадровой работы в государственном органе, ее содержания, стиля и методов.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9227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19113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1. сущность, задачи и принципы кадровой политики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180109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Впервые </a:t>
            </a:r>
            <a:r>
              <a:rPr lang="ru-RU" b="1" dirty="0">
                <a:solidFill>
                  <a:schemeClr val="tx1"/>
                </a:solidFill>
              </a:rPr>
              <a:t>понятие «кадровая политика в системе государственной службы» официально появилось в Концепции реформирования системы государственной службы РФ, утвержденной Президентом РФ 15 августа 2001 г.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7295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527" y="141277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Кадровая </a:t>
            </a:r>
            <a:r>
              <a:rPr lang="ru-RU" b="1" dirty="0">
                <a:solidFill>
                  <a:schemeClr val="tx1"/>
                </a:solidFill>
              </a:rPr>
              <a:t>политика в сфере государственной службы представляет собой выражение стратегии государства по формированию, профессиональному развитию и обеспечению востребованности кадрового потенциала в системе административной власти.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3619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0000FF"/>
                </a:solidFill>
              </a:rPr>
              <a:t>	Кадровая </a:t>
            </a:r>
            <a:r>
              <a:rPr lang="ru-RU" sz="2800" b="1" dirty="0">
                <a:solidFill>
                  <a:srgbClr val="0000FF"/>
                </a:solidFill>
              </a:rPr>
              <a:t>политика в административной ветви власти реализуется тремя основными путями: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формированием кадрового состава профессиональных государственных служащих, наделенных необходимыми качествами государственного и общественного служения;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управлением персоналом гражданской службы и применением современных кадровых механизмов и технологий;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повышением роли и ответственности кадровых служб государственных органов.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3514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780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Реализация </a:t>
            </a:r>
            <a:r>
              <a:rPr lang="ru-RU" b="1" dirty="0">
                <a:solidFill>
                  <a:srgbClr val="0000FF"/>
                </a:solidFill>
              </a:rPr>
              <a:t>кадровой политики на государственной службе России включает решение ряда основных задач:</a:t>
            </a:r>
          </a:p>
          <a:p>
            <a:pPr lvl="0" indent="64293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создание современной нормативно-правовой базы кадровой политики и кадровой деятельности в сфере государственной службы (разработка и принятие нормативно-правовых актов федерального уровня, регулирующих вопросы кадровой политики и кадровой деятельности в РФ);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5045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lvl="0" indent="72866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повышение уровня научно-теоретического и информационно-аналитического обеспечения процессов формирования и реализации ГКП в системе административной власти;</a:t>
            </a:r>
          </a:p>
          <a:p>
            <a:pPr lvl="0" indent="72866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формирование системы управления государственной службой и ее персоналом, координация деятельности кадровых служб органов государственной власти в рамках нового федерального государственного органа по управлению государственной службой;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9793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620688"/>
            <a:ext cx="8686800" cy="4525962"/>
          </a:xfrm>
        </p:spPr>
        <p:txBody>
          <a:bodyPr/>
          <a:lstStyle/>
          <a:p>
            <a:pPr lvl="0" indent="5572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развитие системы дополнительного профессионального образования, управление развитием профессиональных, деловых и нравственных качеств государственных служащих;</a:t>
            </a:r>
          </a:p>
          <a:p>
            <a:pPr lvl="0" indent="5572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создание системы государственного и общественного контроля над процессами формирования и реализации ГКП и над кадровой деятельностью в сфере государственной службы;</a:t>
            </a:r>
          </a:p>
          <a:p>
            <a:pPr lvl="0" indent="5572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разработка системы критериев эффективности кадровой политики и кадровой деятельности, индикаторов и тенденций развития кадрового потенциала государственной службы.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1911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приоритетные направления кадровой политики и кадровой работы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48478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</a:t>
            </a:r>
            <a:r>
              <a:rPr lang="ru-RU" sz="3100" b="1" dirty="0" smtClean="0">
                <a:solidFill>
                  <a:srgbClr val="0000FF"/>
                </a:solidFill>
              </a:rPr>
              <a:t>Федеральный </a:t>
            </a:r>
            <a:r>
              <a:rPr lang="ru-RU" sz="3100" b="1" dirty="0">
                <a:solidFill>
                  <a:srgbClr val="0000FF"/>
                </a:solidFill>
              </a:rPr>
              <a:t>закон «О государственной гражданской службе Российской Федерации» № 79-ФЗ </a:t>
            </a:r>
            <a:r>
              <a:rPr lang="ru-RU" sz="3100" b="1" dirty="0">
                <a:solidFill>
                  <a:schemeClr val="tx1"/>
                </a:solidFill>
              </a:rPr>
              <a:t>определяет 6 приоритетных направлений формирования кадрового состава гражданской службы России:</a:t>
            </a:r>
          </a:p>
          <a:p>
            <a:pPr marL="0" lv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1. Профессиональная </a:t>
            </a:r>
            <a:r>
              <a:rPr lang="ru-RU" sz="3100" b="1" dirty="0">
                <a:solidFill>
                  <a:schemeClr val="tx1"/>
                </a:solidFill>
              </a:rPr>
              <a:t>подготовка гражданских служащих, их переподготовка, повышение квалификации и стажировка в соответствии с программами профессионального развития гражданских служащих.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0026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2. Содействие </a:t>
            </a:r>
            <a:r>
              <a:rPr lang="ru-RU" b="1" dirty="0">
                <a:solidFill>
                  <a:schemeClr val="tx1"/>
                </a:solidFill>
              </a:rPr>
              <a:t>должностному росту гражданских служащих на конкурсной основе.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Но </a:t>
            </a:r>
            <a:r>
              <a:rPr lang="ru-RU" b="1" dirty="0">
                <a:solidFill>
                  <a:schemeClr val="tx1"/>
                </a:solidFill>
              </a:rPr>
              <a:t>право гражданского служащего на должностной рост не реализуется автоматически — только с учетом его заслуг в служебной деятельности, с учетом уровня профессионального мастерства, по итогам проведенных конкурсов, аттестаций, квалификационных экзаменов.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22526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1099</TotalTime>
  <Words>270</Words>
  <Application>Microsoft Office PowerPoint</Application>
  <PresentationFormat>Экран (4:3)</PresentationFormat>
  <Paragraphs>62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Тема: «государственная кадровая политика в системе государственной гражданской службы»</vt:lpstr>
      <vt:lpstr>Вопрос 1. сущность, задачи и принципы кадровой политики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приоритетные направления кадровой политики и кадровой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78</cp:revision>
  <dcterms:created xsi:type="dcterms:W3CDTF">2011-05-11T10:44:05Z</dcterms:created>
  <dcterms:modified xsi:type="dcterms:W3CDTF">2020-10-07T11:30:35Z</dcterms:modified>
</cp:coreProperties>
</file>