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1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3" r:id="rId14"/>
    <p:sldId id="304" r:id="rId15"/>
    <p:sldId id="305" r:id="rId16"/>
    <p:sldId id="306" r:id="rId17"/>
    <p:sldId id="307" r:id="rId18"/>
    <p:sldId id="302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264" r:id="rId3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6" autoAdjust="0"/>
    <p:restoredTop sz="94660"/>
  </p:normalViewPr>
  <p:slideViewPr>
    <p:cSldViewPr>
      <p:cViewPr>
        <p:scale>
          <a:sx n="72" d="100"/>
          <a:sy n="72" d="100"/>
        </p:scale>
        <p:origin x="-116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</a:t>
            </a:r>
            <a:r>
              <a:rPr lang="ru-RU" sz="3800" b="1" dirty="0" smtClean="0">
                <a:solidFill>
                  <a:srgbClr val="7030A0"/>
                </a:solidFill>
              </a:rPr>
              <a:t>нравственные основы государственной службы и кадровой политики»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8640" y="2852936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1.Нравственные </a:t>
            </a:r>
            <a:r>
              <a:rPr lang="ru-RU" sz="2800" b="1" dirty="0">
                <a:solidFill>
                  <a:schemeClr val="tx1"/>
                </a:solidFill>
              </a:rPr>
              <a:t>принципы кадровой политики и служебной деятельности государственных служащих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2.Требования к служебному поведению гражданских служащих. Урегулирование конфликта интересов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3.Принцип служения государству и обществу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4.Нравственные проблемы государственных служащих</a:t>
            </a:r>
          </a:p>
          <a:p>
            <a:pPr algn="just"/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380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Правила </a:t>
            </a:r>
            <a:r>
              <a:rPr lang="ru-RU" b="1" dirty="0">
                <a:solidFill>
                  <a:schemeClr val="tx1"/>
                </a:solidFill>
              </a:rPr>
              <a:t>этического поведения государственных служащих, которыми они должны руководствоваться в своей повседневной профессиональной деятельности: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1. Государственная </a:t>
            </a:r>
            <a:r>
              <a:rPr lang="ru-RU" b="1" dirty="0">
                <a:solidFill>
                  <a:schemeClr val="tx1"/>
                </a:solidFill>
              </a:rPr>
              <a:t>служба требует от гражданских служащих взаимной честности и правдивости.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2. В </a:t>
            </a:r>
            <a:r>
              <a:rPr lang="ru-RU" b="1" dirty="0">
                <a:solidFill>
                  <a:schemeClr val="tx1"/>
                </a:solidFill>
              </a:rPr>
              <a:t>отношениях служащих должны быть чуткость, доброжелательность, отзывчивость.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6124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3. Скромность </a:t>
            </a:r>
            <a:r>
              <a:rPr lang="ru-RU" b="1" dirty="0">
                <a:solidFill>
                  <a:schemeClr val="tx1"/>
                </a:solidFill>
              </a:rPr>
              <a:t>гражданского служащего и искренность, исключающие высокомерие, зазнайство, двойные стандарты в отношениях с людьми.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4. Вежливость </a:t>
            </a:r>
            <a:r>
              <a:rPr lang="ru-RU" b="1" dirty="0">
                <a:solidFill>
                  <a:schemeClr val="tx1"/>
                </a:solidFill>
              </a:rPr>
              <a:t>и корректность в обращении.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Гражданский служащий на службе и в быту должен быть тактичен, уважителен, деликатен. </a:t>
            </a:r>
            <a:r>
              <a:rPr lang="ru-RU" b="1" dirty="0" smtClean="0">
                <a:solidFill>
                  <a:schemeClr val="tx1"/>
                </a:solidFill>
              </a:rPr>
              <a:t>	Его </a:t>
            </a:r>
            <a:r>
              <a:rPr lang="ru-RU" b="1" dirty="0">
                <a:solidFill>
                  <a:schemeClr val="tx1"/>
                </a:solidFill>
              </a:rPr>
              <a:t>речевое поведение должно быть направленно на предотвращение возможных конфликтов интересов на службе и конфликтных ситуаций в коллективе.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826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Специфические </a:t>
            </a:r>
            <a:r>
              <a:rPr lang="ru-RU" sz="2800" b="1" i="1" dirty="0">
                <a:solidFill>
                  <a:srgbClr val="0000FF"/>
                </a:solidFill>
              </a:rPr>
              <a:t>правила </a:t>
            </a:r>
            <a:r>
              <a:rPr lang="ru-RU" sz="2800" b="1" dirty="0">
                <a:solidFill>
                  <a:srgbClr val="0000FF"/>
                </a:solidFill>
              </a:rPr>
              <a:t>этики гражданских служащих:</a:t>
            </a:r>
          </a:p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9900"/>
                </a:solidFill>
              </a:rPr>
              <a:t>1.Служебная </a:t>
            </a:r>
            <a:r>
              <a:rPr lang="ru-RU" sz="2800" b="1" i="1" dirty="0">
                <a:solidFill>
                  <a:srgbClr val="009900"/>
                </a:solidFill>
              </a:rPr>
              <a:t>субординация </a:t>
            </a:r>
            <a:r>
              <a:rPr lang="ru-RU" sz="2800" b="1" dirty="0">
                <a:solidFill>
                  <a:schemeClr val="tx1"/>
                </a:solidFill>
              </a:rPr>
              <a:t>— одно из основных этических и организационных правил взаимоотношений в органах государственной власти.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Это </a:t>
            </a:r>
            <a:r>
              <a:rPr lang="ru-RU" sz="2800" b="1" dirty="0">
                <a:solidFill>
                  <a:schemeClr val="tx1"/>
                </a:solidFill>
              </a:rPr>
              <a:t>система строгого служебного подчинения младших старшим, основанная на нормах служебной дисциплины, подчинение вышестоящим руководителям в соответствии с иерархией должностей гражданской службы, точное и своевременное выполнение их распоряжений и поручений.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8149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2. Доступность </a:t>
            </a:r>
            <a:r>
              <a:rPr lang="ru-RU" b="1" i="1" dirty="0">
                <a:solidFill>
                  <a:srgbClr val="009900"/>
                </a:solidFill>
              </a:rPr>
              <a:t>гражданского служащего </a:t>
            </a:r>
            <a:r>
              <a:rPr lang="ru-RU" b="1" dirty="0">
                <a:solidFill>
                  <a:schemeClr val="tx1"/>
                </a:solidFill>
              </a:rPr>
              <a:t>— важное нравственное правило государственной службы.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Быть </a:t>
            </a:r>
            <a:r>
              <a:rPr lang="ru-RU" b="1" dirty="0">
                <a:solidFill>
                  <a:schemeClr val="tx1"/>
                </a:solidFill>
              </a:rPr>
              <a:t>доступным для подчиненных и населения — значит быть постоянно готовым к общению с ними, готовым выслушать их вопросы, предложения, пожелания.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5042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802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3.Паритетность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— этическое правило, нацеленное на демократизм общения между служащими и повышение эффективности их коммуникативного общения.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Паритет </a:t>
            </a:r>
            <a:r>
              <a:rPr lang="ru-RU" b="1" dirty="0">
                <a:solidFill>
                  <a:srgbClr val="009900"/>
                </a:solidFill>
              </a:rPr>
              <a:t>означает равенство. Паритетный диалог </a:t>
            </a:r>
            <a:r>
              <a:rPr lang="ru-RU" b="1" dirty="0">
                <a:solidFill>
                  <a:schemeClr val="tx1"/>
                </a:solidFill>
              </a:rPr>
              <a:t>— это свободное высказывание сотрудниками собственных мыслей и идей, конструктивное и доброжелательное обсуждение всех поступивших предложений в коллективе, учет их при выработке общего решения.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8743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ТРЕБОВАНИЯ К СЛУЖЕБНОМУ ПОВЕДЕНИЮ ГРАЖДАНСКИХ СЛУЖАЩИХ. УРЕГУЛИРОВАНИЕ КОНФЛИКТА ИНТЕРЕСОВ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921595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Требования </a:t>
            </a:r>
            <a:r>
              <a:rPr lang="ru-RU" sz="2800" b="1" dirty="0">
                <a:solidFill>
                  <a:srgbClr val="0000FF"/>
                </a:solidFill>
              </a:rPr>
              <a:t>к служебному поведению государственных служащих: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исполнять должностные обязанности добросовестно, на высоком профессиональном уровне;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исходить из того, что признание, соблюдение и защита прав и свобод человека и гражданина определяют смысл и содержание его профессиональной служебной деятельности;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7547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232" y="1052736"/>
            <a:ext cx="8686800" cy="4525962"/>
          </a:xfrm>
        </p:spPr>
        <p:txBody>
          <a:bodyPr/>
          <a:lstStyle/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осуществлять профессиональную служебную деятельность в рамках установленной законодательством Российской Федерации компетенции государственного органа;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не оказывать предпочтения каким-либо общественным или религиозным объединениям, профессиональным или социальным группам, организациям и гражданам;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144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не совершать действий, связанных с влиянием каких-либо личных, имущественных (финансовых) и иных интересов, препятствующих добросовестному исполнению должностных обязанностей;</a:t>
            </a:r>
          </a:p>
          <a:p>
            <a:pPr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соблюдать ограничения, установленные законодательством для гражданских служащих;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5129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525962"/>
          </a:xfrm>
        </p:spPr>
        <p:txBody>
          <a:bodyPr/>
          <a:lstStyle/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соблюдать нейтральность, исключающую возможность влияния на свою профессиональную служебную деятельность решений политических партий, других общественных объединений, религиозных объединений и организаций;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не совершать поступков, порочащих его честь и достоинство;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проявлять корректность в обращении с гражданами;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2501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проявлять уважение к нравственным обычаям и традициям народов РФ;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учитывать культурные и иные особенности различных этнических и социальных групп, а также конфессий;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способствовать межнациональному и межконфессиональному согласию;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4481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7783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нравственные принципы кадровой политики и служебной  деятельности государственных служащих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932459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Этика </a:t>
            </a:r>
            <a:r>
              <a:rPr lang="ru-RU" sz="2800" b="1" i="1" dirty="0">
                <a:solidFill>
                  <a:srgbClr val="0000FF"/>
                </a:solidFill>
              </a:rPr>
              <a:t>государственной службы </a:t>
            </a:r>
            <a:r>
              <a:rPr lang="ru-RU" sz="2800" b="1" dirty="0">
                <a:solidFill>
                  <a:srgbClr val="0000FF"/>
                </a:solidFill>
              </a:rPr>
              <a:t>представляет собой </a:t>
            </a:r>
            <a:r>
              <a:rPr lang="ru-RU" sz="2800" b="1" dirty="0">
                <a:solidFill>
                  <a:schemeClr val="tx1"/>
                </a:solidFill>
              </a:rPr>
              <a:t>систему морально-нравственных норм, предписывающих определенный тип человеческих взаимоотношений на государственной службе.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Этика </a:t>
            </a:r>
            <a:r>
              <a:rPr lang="ru-RU" sz="2800" b="1" dirty="0">
                <a:solidFill>
                  <a:srgbClr val="0000FF"/>
                </a:solidFill>
              </a:rPr>
              <a:t>государственной службы включает в себя </a:t>
            </a:r>
            <a:r>
              <a:rPr lang="ru-RU" sz="2800" b="1" dirty="0">
                <a:solidFill>
                  <a:schemeClr val="tx1"/>
                </a:solidFill>
              </a:rPr>
              <a:t>принципы, правила и нормы, выражающие моральные требования к нравственной сущности чиновника, к характеру его отношений с государством, государственными служащими, гражданским обществом.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600" b="1" dirty="0">
                <a:solidFill>
                  <a:schemeClr val="tx1"/>
                </a:solidFill>
              </a:rPr>
              <a:t>не допускать конфликтных ситуаций, способных нанести ущерб его репутации или авторитету государственного органа;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600" b="1" dirty="0">
                <a:solidFill>
                  <a:schemeClr val="tx1"/>
                </a:solidFill>
              </a:rPr>
              <a:t>соблюдать установленные правила публичных выступлений и предоставления служебной информации.</a:t>
            </a:r>
          </a:p>
          <a:p>
            <a:pPr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72887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363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dirty="0" smtClean="0">
                <a:solidFill>
                  <a:srgbClr val="0000FF"/>
                </a:solidFill>
              </a:rPr>
              <a:t>	Требования </a:t>
            </a:r>
            <a:r>
              <a:rPr lang="ru-RU" sz="2700" b="1" dirty="0">
                <a:solidFill>
                  <a:srgbClr val="0000FF"/>
                </a:solidFill>
              </a:rPr>
              <a:t>к служебному поведению государственных служащих </a:t>
            </a:r>
            <a:r>
              <a:rPr lang="ru-RU" sz="2700" b="1" dirty="0" smtClean="0">
                <a:solidFill>
                  <a:srgbClr val="0000FF"/>
                </a:solidFill>
              </a:rPr>
              <a:t>тесно </a:t>
            </a:r>
            <a:r>
              <a:rPr lang="ru-RU" sz="2700" b="1" dirty="0">
                <a:solidFill>
                  <a:srgbClr val="0000FF"/>
                </a:solidFill>
              </a:rPr>
              <a:t>связаны с </a:t>
            </a:r>
            <a:r>
              <a:rPr lang="ru-RU" sz="2700" b="1" i="1" dirty="0">
                <a:solidFill>
                  <a:srgbClr val="0000FF"/>
                </a:solidFill>
              </a:rPr>
              <a:t>конфликтом интересов </a:t>
            </a:r>
            <a:r>
              <a:rPr lang="ru-RU" sz="2700" b="1" dirty="0">
                <a:solidFill>
                  <a:srgbClr val="0000FF"/>
                </a:solidFill>
              </a:rPr>
              <a:t>на государственной службе </a:t>
            </a:r>
            <a:r>
              <a:rPr lang="ru-RU" sz="2700" b="1" dirty="0">
                <a:solidFill>
                  <a:schemeClr val="tx1"/>
                </a:solidFill>
              </a:rPr>
              <a:t>– это ситуация, при которой личная заинтересованность гражданского служащего влияет или может повлиять на объективное исполнение им должностных обязанностей и при которой возникает или может возникнуть противоречие между личной заинтересованностью гражданского служащего и законными интересами граждан, организаций, общества, субъекта РФ или РФ, способные привести к причинению вреда этим законным </a:t>
            </a:r>
            <a:r>
              <a:rPr lang="ru-RU" sz="2700" b="1" dirty="0" smtClean="0">
                <a:solidFill>
                  <a:schemeClr val="tx1"/>
                </a:solidFill>
              </a:rPr>
              <a:t>интересам.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36208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667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Под </a:t>
            </a:r>
            <a:r>
              <a:rPr lang="ru-RU" b="1" i="1" dirty="0">
                <a:solidFill>
                  <a:srgbClr val="0000FF"/>
                </a:solidFill>
              </a:rPr>
              <a:t>личной заинтересованностью </a:t>
            </a:r>
            <a:r>
              <a:rPr lang="ru-RU" b="1" dirty="0">
                <a:solidFill>
                  <a:srgbClr val="0000FF"/>
                </a:solidFill>
              </a:rPr>
              <a:t>гражданского служащего </a:t>
            </a:r>
            <a:r>
              <a:rPr lang="ru-RU" b="1" dirty="0">
                <a:solidFill>
                  <a:schemeClr val="tx1"/>
                </a:solidFill>
              </a:rPr>
              <a:t>понимается возможность получения гражданским служащим при исполнении должностных обязанностей доходов (неосновательного обогащения) в денежной либо натуральной форме, доходов в виде материальной выгоды непосредственно для гражданского служащего, членов его семьи, а также для граждан или организаций, с которыми гражданский служащий связан финансовыми или иными обязательствами.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9576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Конфликт </a:t>
            </a:r>
            <a:r>
              <a:rPr lang="ru-RU" b="1" dirty="0">
                <a:solidFill>
                  <a:srgbClr val="0000FF"/>
                </a:solidFill>
              </a:rPr>
              <a:t>интересов на государственной службе может проявлять себя в разных сферах: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 </a:t>
            </a:r>
            <a:r>
              <a:rPr lang="ru-RU" b="1" dirty="0">
                <a:solidFill>
                  <a:schemeClr val="tx1"/>
                </a:solidFill>
              </a:rPr>
              <a:t>экономической области он чаще всего связан с управлением государственной собственностью, приватизацией государственного имущества, проведением конкурсов, торгов, тендеров, закупок, лицензированием видов деятельности, осуществлением контрольных функций;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21551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 </a:t>
            </a:r>
            <a:r>
              <a:rPr lang="ru-RU" b="1" dirty="0">
                <a:solidFill>
                  <a:schemeClr val="tx1"/>
                </a:solidFill>
              </a:rPr>
              <a:t>политической области конфликт интересов может быть связан с проведением выборов и референдумов, регистрацией политических партий и общественных объединений, регистрацией кандидатов в депутаты, с вопросами взаимодействия государства с институтами гражданского общества и т.д.;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1821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в кадровой сфере он связан: в создании преимуществ при поступлении на государственную службу, должностном продвижении, в процессе реализации мер социальной защиты, предоставлении определенных гарантий, компенсаций или привилегий.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678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Общий </a:t>
            </a:r>
            <a:r>
              <a:rPr lang="ru-RU" b="1" dirty="0">
                <a:solidFill>
                  <a:srgbClr val="0000FF"/>
                </a:solidFill>
              </a:rPr>
              <a:t>порядок урегулирования конфликта интересов на государственной гражданской службе: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 </a:t>
            </a:r>
            <a:r>
              <a:rPr lang="ru-RU" b="1" dirty="0">
                <a:solidFill>
                  <a:schemeClr val="tx1"/>
                </a:solidFill>
              </a:rPr>
              <a:t>случае возникновения у гражданского служащего личной заинтересованности, которая приводит или может привести к конфликту интересов, гражданский служащий обязан проинформировать об этом представителя нанимателя в письменной форме;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43218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932" y="1124744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представитель </a:t>
            </a:r>
            <a:r>
              <a:rPr lang="ru-RU" b="1" dirty="0">
                <a:solidFill>
                  <a:schemeClr val="tx1"/>
                </a:solidFill>
              </a:rPr>
              <a:t>нанимателя, которому стало известно о возникновении у гражданского служащего личной заинтересованности, которая приводит или может привести к конфликту интересов, обязан принять меры по предотвращению или урегулированию конфликта интересов, вплоть до отстранения гражданского служащего, являющегося стороной конфликта интересов, от замещаемой должности гражданской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1987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целях соблюдения требований к служебному поведению гражданских служащих в государственном органе образуется комиссия по урегулированию конфликта интересов.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5066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Под </a:t>
            </a:r>
            <a:r>
              <a:rPr lang="ru-RU" b="1" i="1" dirty="0">
                <a:solidFill>
                  <a:srgbClr val="0000FF"/>
                </a:solidFill>
              </a:rPr>
              <a:t>нравственными принципами государственной службы </a:t>
            </a:r>
            <a:r>
              <a:rPr lang="ru-RU" b="1" dirty="0">
                <a:solidFill>
                  <a:schemeClr val="tx1"/>
                </a:solidFill>
              </a:rPr>
              <a:t>понимается совокупность норм, выражающих требования государства и общества к нравственной сущности служащего, к характеру его взаимоотношений с государством, на службе у которого он находится, с гражданским обществом, которому он служит, обеспечивая взаимодействие государства и его граждан в защите их прав, свобод и законных интересов.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7461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	Нравственные </a:t>
            </a:r>
            <a:r>
              <a:rPr lang="ru-RU" b="1" i="1" dirty="0">
                <a:solidFill>
                  <a:srgbClr val="0000FF"/>
                </a:solidFill>
              </a:rPr>
              <a:t>принципы государственной службы </a:t>
            </a:r>
            <a:r>
              <a:rPr lang="ru-RU" b="1" i="1" dirty="0">
                <a:solidFill>
                  <a:schemeClr val="tx1"/>
                </a:solidFill>
              </a:rPr>
              <a:t>- э</a:t>
            </a:r>
            <a:r>
              <a:rPr lang="ru-RU" b="1" dirty="0">
                <a:solidFill>
                  <a:schemeClr val="tx1"/>
                </a:solidFill>
              </a:rPr>
              <a:t>то система общих ценностей и правил, регулирующих взаимоотношения государственных служащих между собой в процессе их совместной профессиональной деятельности в целях создания надлежащего морально-психологического климата в коллективе и повышения эффективности государственной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657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Под </a:t>
            </a:r>
            <a:r>
              <a:rPr lang="ru-RU" b="1" i="1" dirty="0">
                <a:solidFill>
                  <a:srgbClr val="0000FF"/>
                </a:solidFill>
              </a:rPr>
              <a:t>нравственными принципами кадровой</a:t>
            </a:r>
            <a:r>
              <a:rPr lang="ru-RU" b="1" i="1" dirty="0">
                <a:solidFill>
                  <a:schemeClr val="tx1"/>
                </a:solidFill>
              </a:rPr>
              <a:t> политики </a:t>
            </a:r>
            <a:r>
              <a:rPr lang="ru-RU" b="1" dirty="0">
                <a:solidFill>
                  <a:schemeClr val="tx1"/>
                </a:solidFill>
              </a:rPr>
              <a:t>понимается совокупность норм, выражающих требования государства и общества к формированию и реализации ГКП, к нравственной составляющей кадровой работы, кадровых отношений и процессов.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7722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526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9900"/>
                </a:solidFill>
              </a:rPr>
              <a:t>	Для </a:t>
            </a:r>
            <a:r>
              <a:rPr lang="ru-RU" sz="2800" b="1" dirty="0">
                <a:solidFill>
                  <a:srgbClr val="009900"/>
                </a:solidFill>
              </a:rPr>
              <a:t>кадровой политики и служебной деятельности государственных служащих общими являются следующие принципы.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1. Принцип </a:t>
            </a:r>
            <a:r>
              <a:rPr lang="ru-RU" sz="2800" b="1" i="1" dirty="0">
                <a:solidFill>
                  <a:srgbClr val="0000FF"/>
                </a:solidFill>
              </a:rPr>
              <a:t>служения государству и обществу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  <a:r>
              <a:rPr lang="ru-RU" sz="2800" b="1" dirty="0">
                <a:solidFill>
                  <a:schemeClr val="tx1"/>
                </a:solidFill>
              </a:rPr>
              <a:t>Этот принцип требует бескорыстной и безупречной службы на благо государства и гражданского общества.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rgbClr val="0000FF"/>
                </a:solidFill>
              </a:rPr>
              <a:t>	2. Принцип </a:t>
            </a:r>
            <a:r>
              <a:rPr lang="ru-RU" sz="2800" b="1" i="1" dirty="0">
                <a:solidFill>
                  <a:srgbClr val="0000FF"/>
                </a:solidFill>
              </a:rPr>
              <a:t>законности. </a:t>
            </a:r>
            <a:endParaRPr lang="ru-RU" sz="2800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Это </a:t>
            </a:r>
            <a:r>
              <a:rPr lang="ru-RU" sz="2800" b="1" dirty="0">
                <a:solidFill>
                  <a:schemeClr val="tx1"/>
                </a:solidFill>
              </a:rPr>
              <a:t>важнейший этический принцип, обязывающий должностных лиц, всех государственных служащих неукоснительно соблюдать букву и дух законов, в том числе о государственной службе и кадровой деятельности.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031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228" y="980728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3. Принцип </a:t>
            </a:r>
            <a:r>
              <a:rPr lang="ru-RU" sz="2800" b="1" i="1" dirty="0">
                <a:solidFill>
                  <a:srgbClr val="0000FF"/>
                </a:solidFill>
              </a:rPr>
              <a:t>гуманизма. </a:t>
            </a:r>
            <a:endParaRPr lang="ru-RU" sz="2800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Это </a:t>
            </a:r>
            <a:r>
              <a:rPr lang="ru-RU" sz="2800" b="1" dirty="0">
                <a:solidFill>
                  <a:schemeClr val="tx1"/>
                </a:solidFill>
              </a:rPr>
              <a:t>принцип, предписывающий признавать, соблюдать и защищать права и свободы человека и гражданина, требует от чиновника уважать каждого человека, признавать суверенитет личности и ее достоинство, быть вежливым, тактичным, толерантным.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4. Принцип </a:t>
            </a:r>
            <a:r>
              <a:rPr lang="ru-RU" sz="2800" b="1" i="1" dirty="0">
                <a:solidFill>
                  <a:srgbClr val="0000FF"/>
                </a:solidFill>
              </a:rPr>
              <a:t>ответственности. </a:t>
            </a:r>
            <a:endParaRPr lang="ru-RU" sz="2800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Он </a:t>
            </a:r>
            <a:r>
              <a:rPr lang="ru-RU" sz="2800" b="1" dirty="0">
                <a:solidFill>
                  <a:schemeClr val="tx1"/>
                </a:solidFill>
              </a:rPr>
              <a:t>обязывает государственных служащих нести не только юридическую, но и нравственную ответственность за принимаемые управленческие и кадровые решения.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2601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038" y="200024"/>
            <a:ext cx="8688387" cy="451457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i="1" dirty="0" smtClean="0">
                <a:solidFill>
                  <a:srgbClr val="0000FF"/>
                </a:solidFill>
              </a:rPr>
              <a:t>	5. Принцип </a:t>
            </a:r>
            <a:r>
              <a:rPr lang="ru-RU" sz="2700" b="1" i="1" dirty="0">
                <a:solidFill>
                  <a:srgbClr val="0000FF"/>
                </a:solidFill>
              </a:rPr>
              <a:t>справедливости.</a:t>
            </a:r>
            <a:endParaRPr lang="ru-RU" sz="2700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2700" b="1" dirty="0" smtClean="0"/>
              <a:t>	Сущность </a:t>
            </a:r>
            <a:r>
              <a:rPr lang="ru-RU" sz="2700" b="1" dirty="0"/>
              <a:t>его заключается в разумности и честности использования властных полномочий, защите прав и законных интересов граждан. </a:t>
            </a:r>
          </a:p>
          <a:p>
            <a:pPr marL="0" indent="0" algn="just">
              <a:buNone/>
            </a:pPr>
            <a:r>
              <a:rPr lang="ru-RU" sz="2700" b="1" i="1" dirty="0" smtClean="0">
                <a:solidFill>
                  <a:srgbClr val="0000FF"/>
                </a:solidFill>
              </a:rPr>
              <a:t>	6. Принцип </a:t>
            </a:r>
            <a:r>
              <a:rPr lang="ru-RU" sz="2700" b="1" i="1" dirty="0">
                <a:solidFill>
                  <a:srgbClr val="0000FF"/>
                </a:solidFill>
              </a:rPr>
              <a:t>лояльности. </a:t>
            </a:r>
            <a:r>
              <a:rPr lang="ru-RU" sz="2700" b="1" dirty="0">
                <a:solidFill>
                  <a:srgbClr val="0000FF"/>
                </a:solidFill>
              </a:rPr>
              <a:t>Это означает:</a:t>
            </a:r>
          </a:p>
          <a:p>
            <a:pPr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700" b="1" dirty="0">
                <a:solidFill>
                  <a:schemeClr val="tx1"/>
                </a:solidFill>
              </a:rPr>
              <a:t>осознанное, добровольное соблюдение служащими установленных государством, его структурами правил, норм, предписаний своего служебного поведения; </a:t>
            </a:r>
          </a:p>
          <a:p>
            <a:pPr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700" b="1" dirty="0">
                <a:solidFill>
                  <a:schemeClr val="tx1"/>
                </a:solidFill>
              </a:rPr>
              <a:t>преданность государству, верность государственной службе, уважение и корректность по отношению к государственным и общественным институтам; </a:t>
            </a:r>
          </a:p>
          <a:p>
            <a:pPr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700" b="1" dirty="0">
                <a:solidFill>
                  <a:schemeClr val="tx1"/>
                </a:solidFill>
              </a:rPr>
              <a:t>чтобы государственный служащий не наносил вреда репутации государства, но всячески способствовал укреплению </a:t>
            </a:r>
            <a:r>
              <a:rPr lang="ru-RU" sz="2700" b="1" dirty="0"/>
              <a:t>его авторитета.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759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	7. Принцип </a:t>
            </a:r>
            <a:r>
              <a:rPr lang="ru-RU" b="1" i="1" dirty="0">
                <a:solidFill>
                  <a:srgbClr val="0000FF"/>
                </a:solidFill>
              </a:rPr>
              <a:t>политической нейтральности</a:t>
            </a:r>
            <a:r>
              <a:rPr lang="ru-RU" b="1" i="1" dirty="0">
                <a:solidFill>
                  <a:schemeClr val="tx1"/>
                </a:solidFill>
              </a:rPr>
              <a:t> - </a:t>
            </a:r>
            <a:r>
              <a:rPr lang="ru-RU" b="1" dirty="0">
                <a:solidFill>
                  <a:schemeClr val="tx1"/>
                </a:solidFill>
              </a:rPr>
              <a:t>государственная служба и кадровая деятельность были вне политики, вне непосредственной борьбы за власть.</a:t>
            </a:r>
          </a:p>
          <a:p>
            <a:pPr marL="0" lv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8. Принцип </a:t>
            </a:r>
            <a:r>
              <a:rPr lang="ru-RU" b="1" i="1" dirty="0">
                <a:solidFill>
                  <a:srgbClr val="0000FF"/>
                </a:solidFill>
              </a:rPr>
              <a:t>честности и неподкупности, противодействия коррупции.</a:t>
            </a:r>
            <a:endParaRPr lang="ru-RU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9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i="1" dirty="0">
                <a:solidFill>
                  <a:srgbClr val="0000FF"/>
                </a:solidFill>
              </a:rPr>
              <a:t>Борьба с бюрократизмом на государственной службе. </a:t>
            </a:r>
            <a:endParaRPr lang="ru-RU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3968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2356</TotalTime>
  <Words>256</Words>
  <Application>Microsoft Office PowerPoint</Application>
  <PresentationFormat>Экран (4:3)</PresentationFormat>
  <Paragraphs>98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Тема: «нравственные основы государственной службы и кадровой политики»</vt:lpstr>
      <vt:lpstr>Вопрос 1. нравственные принципы кадровой политики и служебной  деятельности государственных служащих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ТРЕБОВАНИЯ К СЛУЖЕБНОМУ ПОВЕДЕНИЮ ГРАЖДАНСКИХ СЛУЖАЩИХ. УРЕГУЛИРОВАНИЕ КОНФЛИКТА ИНТЕРЕСОВ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87</cp:revision>
  <dcterms:created xsi:type="dcterms:W3CDTF">2011-05-11T10:44:05Z</dcterms:created>
  <dcterms:modified xsi:type="dcterms:W3CDTF">2017-01-22T13:32:13Z</dcterms:modified>
</cp:coreProperties>
</file>