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44"/>
  </p:notesMasterIdLst>
  <p:sldIdLst>
    <p:sldId id="274" r:id="rId2"/>
    <p:sldId id="291" r:id="rId3"/>
    <p:sldId id="292" r:id="rId4"/>
    <p:sldId id="301" r:id="rId5"/>
    <p:sldId id="302" r:id="rId6"/>
    <p:sldId id="303" r:id="rId7"/>
    <p:sldId id="304" r:id="rId8"/>
    <p:sldId id="305" r:id="rId9"/>
    <p:sldId id="306" r:id="rId10"/>
    <p:sldId id="307" r:id="rId11"/>
    <p:sldId id="293" r:id="rId12"/>
    <p:sldId id="294" r:id="rId13"/>
    <p:sldId id="295" r:id="rId14"/>
    <p:sldId id="296" r:id="rId15"/>
    <p:sldId id="297" r:id="rId16"/>
    <p:sldId id="298" r:id="rId17"/>
    <p:sldId id="299" r:id="rId18"/>
    <p:sldId id="308" r:id="rId19"/>
    <p:sldId id="309" r:id="rId20"/>
    <p:sldId id="310" r:id="rId21"/>
    <p:sldId id="311" r:id="rId22"/>
    <p:sldId id="312" r:id="rId23"/>
    <p:sldId id="300" r:id="rId24"/>
    <p:sldId id="313" r:id="rId25"/>
    <p:sldId id="314" r:id="rId26"/>
    <p:sldId id="315" r:id="rId27"/>
    <p:sldId id="316" r:id="rId28"/>
    <p:sldId id="317" r:id="rId29"/>
    <p:sldId id="319" r:id="rId30"/>
    <p:sldId id="320" r:id="rId31"/>
    <p:sldId id="321" r:id="rId32"/>
    <p:sldId id="322" r:id="rId33"/>
    <p:sldId id="323" r:id="rId34"/>
    <p:sldId id="324" r:id="rId35"/>
    <p:sldId id="325" r:id="rId36"/>
    <p:sldId id="318" r:id="rId37"/>
    <p:sldId id="326" r:id="rId38"/>
    <p:sldId id="327" r:id="rId39"/>
    <p:sldId id="328" r:id="rId40"/>
    <p:sldId id="329" r:id="rId41"/>
    <p:sldId id="330" r:id="rId42"/>
    <p:sldId id="264" r:id="rId43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9900"/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76" autoAdjust="0"/>
    <p:restoredTop sz="94660"/>
  </p:normalViewPr>
  <p:slideViewPr>
    <p:cSldViewPr>
      <p:cViewPr>
        <p:scale>
          <a:sx n="72" d="100"/>
          <a:sy n="72" d="100"/>
        </p:scale>
        <p:origin x="-1206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71FC9793-4EE4-4FC3-9F60-B88DABCC10B6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81CC980F-5506-4F22-8AE4-AA80006F04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552454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682B6-DD85-482E-AFFE-393EAA3AC71A}" type="datetime1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2033512-F255-4321-A44A-0C017D4588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77157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D0F443-0454-4D9C-BB9C-36DFEB9358E4}" type="datetime1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B12E7-C5D8-4AC3-8524-F2BCCF613C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20224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1264EE-CC42-47BD-9CF1-EC1A1ADEB379}" type="datetime1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215108A-95FA-42E5-BBAE-A9C7D3BD9D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374571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70748F-55A6-48FB-9BEC-C8DCFF87E20C}" type="datetime1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409FA89-C94D-4424-9B0D-117354EEE7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77355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78D2C9-BFBD-4347-A5A3-A07EA6E670E6}" type="datetime1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496CBC2-AB97-43CA-B4E7-90EAA8E963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98447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DAFD73-B51E-43B5-A03C-E35DF34587C8}" type="datetime1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AA31FC-EFBE-42B3-9361-1C0DE00A84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21628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89913A-ADB9-4D3C-A7EB-D212CAD4F2B8}" type="datetime1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D9308A5-7D33-4D91-937B-EDFCEF2C57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779143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F92EFC-44BA-460E-A3ED-D3FA8D2A7A79}" type="datetime1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52360-52EA-410B-A1F6-6FDE0B274A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82178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85A4CF-874C-41FD-B845-A5F60759EA89}" type="datetime1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BA7695E-819A-4D0F-AEEE-089A6F1AED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984279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BC5ABA-60F4-4279-A745-73E74FC16E7D}" type="datetime1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83B3804-1338-400C-9FF9-64A04D94AC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2720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084A3-749F-430D-B251-DE591CDCE2F1}" type="datetime1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FC50688-AD1E-4D5F-B45C-EDE12935A1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95358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7292153-546F-461E-9839-A5A28B05F24E}" type="datetime1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D38E27"/>
                </a:solidFill>
                <a:latin typeface="Franklin Gothic Book" panose="020B0503020102020204" pitchFamily="34" charset="0"/>
              </a:defRPr>
            </a:lvl1pPr>
          </a:lstStyle>
          <a:p>
            <a:pPr>
              <a:defRPr/>
            </a:pPr>
            <a:fld id="{BBBAA5DC-6846-4A66-AA01-F06D029F79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3" r:id="rId1"/>
    <p:sldLayoutId id="2147484064" r:id="rId2"/>
    <p:sldLayoutId id="2147484065" r:id="rId3"/>
    <p:sldLayoutId id="2147484060" r:id="rId4"/>
    <p:sldLayoutId id="2147484066" r:id="rId5"/>
    <p:sldLayoutId id="2147484061" r:id="rId6"/>
    <p:sldLayoutId id="2147484067" r:id="rId7"/>
    <p:sldLayoutId id="2147484068" r:id="rId8"/>
    <p:sldLayoutId id="2147484069" r:id="rId9"/>
    <p:sldLayoutId id="2147484062" r:id="rId10"/>
    <p:sldLayoutId id="2147484070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anose="05020102010507070707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08520" y="125057"/>
            <a:ext cx="9252520" cy="1935791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3800" b="1" dirty="0" smtClean="0">
                <a:solidFill>
                  <a:srgbClr val="7030A0"/>
                </a:solidFill>
              </a:rPr>
              <a:t>Тема: «Формирование кадрового состава гражданской службы»</a:t>
            </a:r>
            <a:endParaRPr lang="ru-RU" sz="3800" b="1" dirty="0">
              <a:solidFill>
                <a:srgbClr val="7030A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88640" y="2852936"/>
            <a:ext cx="8458200" cy="3598863"/>
          </a:xfrm>
        </p:spPr>
        <p:txBody>
          <a:bodyPr>
            <a:noAutofit/>
          </a:bodyPr>
          <a:lstStyle/>
          <a:p>
            <a:pPr algn="just"/>
            <a:r>
              <a:rPr lang="ru-RU" sz="3200" b="1" dirty="0" smtClean="0">
                <a:solidFill>
                  <a:schemeClr val="tx1"/>
                </a:solidFill>
              </a:rPr>
              <a:t>1.Квалификационные </a:t>
            </a:r>
            <a:r>
              <a:rPr lang="ru-RU" sz="3200" b="1" dirty="0">
                <a:solidFill>
                  <a:schemeClr val="tx1"/>
                </a:solidFill>
              </a:rPr>
              <a:t>требования к должностям государственной гражданской службы</a:t>
            </a:r>
          </a:p>
          <a:p>
            <a:pPr algn="just"/>
            <a:r>
              <a:rPr lang="ru-RU" sz="3200" b="1" dirty="0">
                <a:solidFill>
                  <a:schemeClr val="tx1"/>
                </a:solidFill>
              </a:rPr>
              <a:t>2.Теоретические и организационные основы отбора персонала</a:t>
            </a:r>
          </a:p>
          <a:p>
            <a:pPr algn="just"/>
            <a:r>
              <a:rPr lang="ru-RU" sz="3200" b="1" dirty="0">
                <a:solidFill>
                  <a:schemeClr val="tx1"/>
                </a:solidFill>
              </a:rPr>
              <a:t>3.Способы замещения государственных должностей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Имеется </a:t>
            </a:r>
            <a:r>
              <a:rPr lang="ru-RU" b="1" dirty="0">
                <a:solidFill>
                  <a:schemeClr val="tx1"/>
                </a:solidFill>
              </a:rPr>
              <a:t>в виду знание Конституции РФ, федеральных законов и других нормативно-правовых актов, касающихся государственного управления и государственной службы, вплоть до должностного регламента.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449137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332656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00FF"/>
                </a:solidFill>
              </a:rPr>
              <a:t>Требования </a:t>
            </a:r>
            <a:r>
              <a:rPr lang="ru-RU" b="1" dirty="0">
                <a:solidFill>
                  <a:srgbClr val="0000FF"/>
                </a:solidFill>
              </a:rPr>
              <a:t>к конкретным должностям гражданской службы находят свое выражение и реализуются в </a:t>
            </a:r>
            <a:r>
              <a:rPr lang="ru-RU" b="1" i="1" dirty="0">
                <a:solidFill>
                  <a:srgbClr val="0000FF"/>
                </a:solidFill>
              </a:rPr>
              <a:t>должностном регламенте </a:t>
            </a:r>
            <a:r>
              <a:rPr lang="ru-RU" b="1" dirty="0">
                <a:solidFill>
                  <a:srgbClr val="0000FF"/>
                </a:solidFill>
              </a:rPr>
              <a:t>гражданского служащего, в который включаются:</a:t>
            </a:r>
          </a:p>
          <a:p>
            <a:pPr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квалификационные требования к уровню и характеру знаний и навыков, предъявляемые к гражданскому служащему, замещающему соответствующую должность гражданской службы, а также к образованию, стажу государственной службы или стажу (опыту) работы по специальности;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067471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980728"/>
            <a:ext cx="8686800" cy="4525962"/>
          </a:xfrm>
        </p:spPr>
        <p:txBody>
          <a:bodyPr/>
          <a:lstStyle/>
          <a:p>
            <a:pPr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должностные обязанности, права и ответственность гражданского служащего;</a:t>
            </a:r>
          </a:p>
          <a:p>
            <a:pPr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перечень вопросов, по которым гражданский служащий вправе или обязан самостоятельно принимать управленческие и иные решения;</a:t>
            </a:r>
          </a:p>
          <a:p>
            <a:pPr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перечень вопросов, по которым гражданский служащий вправе или обязан участвовать при подготовке проектов нормативных правовых актов и проектов управленческих и иных решений;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591747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332656"/>
            <a:ext cx="8686800" cy="4525962"/>
          </a:xfrm>
        </p:spPr>
        <p:txBody>
          <a:bodyPr/>
          <a:lstStyle/>
          <a:p>
            <a:pPr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сроки и процедуры подготовки, рассмотрения проектов управленческих и иных решений, порядок согласования и принятия данных решений;</a:t>
            </a:r>
          </a:p>
          <a:p>
            <a:pPr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порядок служебного взаимодействия гражданского служащего в связи с исполнением им должностных обязанностей с гражданскими служащими того же государственного органа, гражданскими служащими иных государственных органов, другими гражданами, а также с организациями;</a:t>
            </a:r>
          </a:p>
          <a:p>
            <a:pPr algn="just">
              <a:buClrTx/>
              <a:buSzPct val="100000"/>
              <a:buFont typeface="Franklin Gothic Book" panose="020B0503020102020204" pitchFamily="34" charset="0"/>
              <a:buChar char="−"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093217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340768"/>
            <a:ext cx="8686800" cy="4525962"/>
          </a:xfrm>
        </p:spPr>
        <p:txBody>
          <a:bodyPr/>
          <a:lstStyle/>
          <a:p>
            <a:pPr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перечень государственных услуг, оказываемых гражданам и организациям в соответствии с административным регламентом государственного органа;</a:t>
            </a:r>
          </a:p>
          <a:p>
            <a:pPr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показатели эффективности и результативности профессиональной служебной деятельности служащего.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45311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Вопрос 2. теоретические и организационные основы отбора персонала 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>
                <a:solidFill>
                  <a:schemeClr val="tx1"/>
                </a:solidFill>
              </a:rPr>
              <a:t> 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Среди </a:t>
            </a:r>
            <a:r>
              <a:rPr lang="ru-RU" b="1" dirty="0">
                <a:solidFill>
                  <a:schemeClr val="tx1"/>
                </a:solidFill>
              </a:rPr>
              <a:t>кадровых технологий одной из важнейших является </a:t>
            </a:r>
            <a:r>
              <a:rPr lang="ru-RU" b="1" i="1" dirty="0">
                <a:solidFill>
                  <a:srgbClr val="0000FF"/>
                </a:solidFill>
              </a:rPr>
              <a:t>отбор персонала </a:t>
            </a:r>
            <a:r>
              <a:rPr lang="ru-RU" b="1" dirty="0">
                <a:solidFill>
                  <a:srgbClr val="0000FF"/>
                </a:solidFill>
              </a:rPr>
              <a:t>на должности </a:t>
            </a:r>
            <a:r>
              <a:rPr lang="ru-RU" b="1" dirty="0">
                <a:solidFill>
                  <a:schemeClr val="tx1"/>
                </a:solidFill>
              </a:rPr>
              <a:t>— это комплексная кадровая технология, обеспечивающая соответствие качеств человека требованиям вида деятельности или должности в организации. 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138638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Институт </a:t>
            </a:r>
            <a:r>
              <a:rPr lang="ru-RU" b="1" dirty="0">
                <a:solidFill>
                  <a:schemeClr val="tx1"/>
                </a:solidFill>
              </a:rPr>
              <a:t>отбора персонала на гражданскую службу представляет собой систему мероприятий субъектов отбора, обеспечивающих формирование такого состава государственных гражданских служащих, количественные и качественные характеристики которого отвечали бы целям и задачам государственной гражданской службы.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063684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i="1" dirty="0" smtClean="0">
                <a:solidFill>
                  <a:schemeClr val="tx1"/>
                </a:solidFill>
              </a:rPr>
              <a:t>	</a:t>
            </a:r>
            <a:r>
              <a:rPr lang="ru-RU" b="1" i="1" dirty="0" smtClean="0">
                <a:solidFill>
                  <a:srgbClr val="0000FF"/>
                </a:solidFill>
              </a:rPr>
              <a:t>Сущность </a:t>
            </a:r>
            <a:r>
              <a:rPr lang="ru-RU" b="1" i="1" dirty="0">
                <a:solidFill>
                  <a:srgbClr val="0000FF"/>
                </a:solidFill>
              </a:rPr>
              <a:t>отбора кадров </a:t>
            </a:r>
            <a:r>
              <a:rPr lang="ru-RU" b="1" dirty="0">
                <a:solidFill>
                  <a:srgbClr val="0000FF"/>
                </a:solidFill>
              </a:rPr>
              <a:t>заключается в идентификации</a:t>
            </a:r>
            <a:r>
              <a:rPr lang="ru-RU" b="1" dirty="0">
                <a:solidFill>
                  <a:schemeClr val="tx1"/>
                </a:solidFill>
              </a:rPr>
              <a:t>, сопоставлении, измерении, соотнесении наиболее общих требований, выдвигаемых организацией, сферой деятельности, с характеристиками персонала, конкретного человека. 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493055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4804" y="980728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00FF"/>
                </a:solidFill>
              </a:rPr>
              <a:t>Следует </a:t>
            </a:r>
            <a:r>
              <a:rPr lang="ru-RU" b="1" dirty="0">
                <a:solidFill>
                  <a:srgbClr val="0000FF"/>
                </a:solidFill>
              </a:rPr>
              <a:t>различать два вида отбора персонала при поступлении на государственную службу и ее прохождении:</a:t>
            </a:r>
          </a:p>
          <a:p>
            <a:pPr marL="0" lvl="0" indent="62865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- </a:t>
            </a:r>
            <a:r>
              <a:rPr lang="ru-RU" b="1" dirty="0" smtClean="0">
                <a:solidFill>
                  <a:srgbClr val="009900"/>
                </a:solidFill>
              </a:rPr>
              <a:t>первичный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</a:rPr>
              <a:t>— отбор при поступлении на государственную гражданскую службу;</a:t>
            </a:r>
          </a:p>
          <a:p>
            <a:pPr marL="0" lvl="0" indent="62865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- </a:t>
            </a:r>
            <a:r>
              <a:rPr lang="ru-RU" b="1" dirty="0" smtClean="0">
                <a:solidFill>
                  <a:srgbClr val="009900"/>
                </a:solidFill>
              </a:rPr>
              <a:t>пролонгированный </a:t>
            </a:r>
            <a:r>
              <a:rPr lang="ru-RU" b="1" dirty="0">
                <a:solidFill>
                  <a:srgbClr val="009900"/>
                </a:solidFill>
              </a:rPr>
              <a:t>отбор</a:t>
            </a:r>
            <a:r>
              <a:rPr lang="ru-RU" b="1" dirty="0">
                <a:solidFill>
                  <a:schemeClr val="tx1"/>
                </a:solidFill>
              </a:rPr>
              <a:t>, многократно проводимый в период нахождения на государственной службе, — отбор на вакантные должности в процессе прохождения службы.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673583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5080" y="20042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При </a:t>
            </a:r>
            <a:r>
              <a:rPr lang="ru-RU" b="1" i="1" dirty="0">
                <a:solidFill>
                  <a:schemeClr val="tx1"/>
                </a:solidFill>
              </a:rPr>
              <a:t>первичном отборе </a:t>
            </a:r>
            <a:r>
              <a:rPr lang="ru-RU" b="1" dirty="0">
                <a:solidFill>
                  <a:schemeClr val="tx1"/>
                </a:solidFill>
              </a:rPr>
              <a:t>на гражданскую службу происходит идентификация его характеристик кандидата с требованиями, выдвигаемыми как государством, государственным органом в целом, так и конкретной должностью, ее предметной областью.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На </a:t>
            </a:r>
            <a:r>
              <a:rPr lang="ru-RU" b="1" dirty="0">
                <a:solidFill>
                  <a:schemeClr val="tx1"/>
                </a:solidFill>
              </a:rPr>
              <a:t>этом этапе отбора приоритетное значение имеют социально-профессиональные характеристики кандидата и формальные критерии отбора — </a:t>
            </a:r>
            <a:r>
              <a:rPr lang="ru-RU" b="1" dirty="0">
                <a:solidFill>
                  <a:srgbClr val="0000FF"/>
                </a:solidFill>
              </a:rPr>
              <a:t>уровень профессионального образования, стаж службы и опыт работы по специальности и другие.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563914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Вопрос 1. Квалификационные требования к должностям государственной гражданской службы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932459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i="1" dirty="0" smtClean="0">
                <a:solidFill>
                  <a:schemeClr val="tx1"/>
                </a:solidFill>
              </a:rPr>
              <a:t>	</a:t>
            </a:r>
            <a:r>
              <a:rPr lang="ru-RU" b="1" i="1" dirty="0" smtClean="0">
                <a:solidFill>
                  <a:srgbClr val="0000FF"/>
                </a:solidFill>
              </a:rPr>
              <a:t>Квалификационные </a:t>
            </a:r>
            <a:r>
              <a:rPr lang="ru-RU" b="1" i="1" dirty="0">
                <a:solidFill>
                  <a:srgbClr val="0000FF"/>
                </a:solidFill>
              </a:rPr>
              <a:t>требования</a:t>
            </a:r>
            <a:r>
              <a:rPr lang="ru-RU" b="1" dirty="0">
                <a:solidFill>
                  <a:srgbClr val="0000FF"/>
                </a:solidFill>
              </a:rPr>
              <a:t> к должностям гражданской службы </a:t>
            </a:r>
            <a:r>
              <a:rPr lang="ru-RU" b="1" dirty="0">
                <a:solidFill>
                  <a:schemeClr val="tx1"/>
                </a:solidFill>
              </a:rPr>
              <a:t>- это единые профессиональные и иные критерии и признаки, предъявляемые к соискателям той или иной должности гражданской службы.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Они </a:t>
            </a:r>
            <a:r>
              <a:rPr lang="ru-RU" b="1" dirty="0">
                <a:solidFill>
                  <a:schemeClr val="tx1"/>
                </a:solidFill>
              </a:rPr>
              <a:t>определяют степень и уровень профессиональной подготовленности человека к определенному виду деятельности на государственной службе.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572955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404664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i="1" dirty="0" smtClean="0">
                <a:solidFill>
                  <a:schemeClr val="tx1"/>
                </a:solidFill>
              </a:rPr>
              <a:t>	</a:t>
            </a:r>
            <a:r>
              <a:rPr lang="ru-RU" b="1" i="1" dirty="0" smtClean="0">
                <a:solidFill>
                  <a:srgbClr val="0000FF"/>
                </a:solidFill>
              </a:rPr>
              <a:t>Пролонгированный </a:t>
            </a:r>
            <a:r>
              <a:rPr lang="ru-RU" b="1" i="1" dirty="0">
                <a:solidFill>
                  <a:srgbClr val="0000FF"/>
                </a:solidFill>
              </a:rPr>
              <a:t>отбор,</a:t>
            </a:r>
            <a:r>
              <a:rPr lang="ru-RU" b="1" i="1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</a:rPr>
              <a:t>т.е. отбор в период прохождения гражданской службы, проводится в процессе служебного продвижения и изменения должностного статуса служащего.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Он </a:t>
            </a:r>
            <a:r>
              <a:rPr lang="ru-RU" b="1" dirty="0">
                <a:solidFill>
                  <a:schemeClr val="tx1"/>
                </a:solidFill>
              </a:rPr>
              <a:t>осуществляется при внутриорганизационном должностном перемещении, ротации кадров, формировании резерва кадров, сокращении штатов и в других случаях прохождения государственной гражданской службы.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088534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3673" y="260648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rgbClr val="0000FF"/>
                </a:solidFill>
              </a:rPr>
              <a:t>	При </a:t>
            </a:r>
            <a:r>
              <a:rPr lang="ru-RU" b="1" dirty="0">
                <a:solidFill>
                  <a:srgbClr val="0000FF"/>
                </a:solidFill>
              </a:rPr>
              <a:t>отборе кадров необходимо:</a:t>
            </a:r>
          </a:p>
          <a:p>
            <a:pPr marL="0" lv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определить </a:t>
            </a:r>
            <a:r>
              <a:rPr lang="ru-RU" b="1" dirty="0">
                <a:solidFill>
                  <a:schemeClr val="tx1"/>
                </a:solidFill>
              </a:rPr>
              <a:t>общие характерные черты государственной гражданской службы как правового, организационного, социального института и на их основе сформулировать существенные социальные требования к человеку (претенденту на должность);</a:t>
            </a:r>
          </a:p>
          <a:p>
            <a:pPr marL="0" lv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определить </a:t>
            </a:r>
            <a:r>
              <a:rPr lang="ru-RU" b="1" dirty="0">
                <a:solidFill>
                  <a:schemeClr val="tx1"/>
                </a:solidFill>
              </a:rPr>
              <a:t>характер и задачи профессиональной служебной деятельности государственного служащего, задаваемые службой по обеспечению выполнения функций государства;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79829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404664"/>
            <a:ext cx="8686800" cy="4525962"/>
          </a:xfrm>
        </p:spPr>
        <p:txBody>
          <a:bodyPr/>
          <a:lstStyle/>
          <a:p>
            <a:pPr marL="0" lv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раскрыть </a:t>
            </a:r>
            <a:r>
              <a:rPr lang="ru-RU" b="1" dirty="0">
                <a:solidFill>
                  <a:schemeClr val="tx1"/>
                </a:solidFill>
              </a:rPr>
              <a:t>содержание и характер основных правовых квалификационных требований, предъявляемых к поступающему на гражданскую службу;</a:t>
            </a:r>
          </a:p>
          <a:p>
            <a:pPr marL="0" lv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сформулировать </a:t>
            </a:r>
            <a:r>
              <a:rPr lang="ru-RU" b="1" dirty="0">
                <a:solidFill>
                  <a:schemeClr val="tx1"/>
                </a:solidFill>
              </a:rPr>
              <a:t>и официально установить с учетом специализации должности гражданской службы необходимые квалификационные и профессиональные требования к претендентам на замещение конкретной должности государственной гражданской службы;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942127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9091" y="1052736"/>
            <a:ext cx="8686800" cy="4525962"/>
          </a:xfrm>
        </p:spPr>
        <p:txBody>
          <a:bodyPr/>
          <a:lstStyle/>
          <a:p>
            <a:pPr marL="0" lv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сформулировать </a:t>
            </a:r>
            <a:r>
              <a:rPr lang="ru-RU" b="1" dirty="0">
                <a:solidFill>
                  <a:schemeClr val="tx1"/>
                </a:solidFill>
              </a:rPr>
              <a:t>и схематично отобразить </a:t>
            </a:r>
            <a:r>
              <a:rPr lang="ru-RU" b="1" dirty="0" err="1">
                <a:solidFill>
                  <a:schemeClr val="tx1"/>
                </a:solidFill>
              </a:rPr>
              <a:t>профессиограмму</a:t>
            </a:r>
            <a:r>
              <a:rPr lang="ru-RU" b="1" dirty="0">
                <a:solidFill>
                  <a:schemeClr val="tx1"/>
                </a:solidFill>
              </a:rPr>
              <a:t> конкретной должности гражданской службы;</a:t>
            </a:r>
          </a:p>
          <a:p>
            <a:pPr marL="0" lv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изучить</a:t>
            </a:r>
            <a:r>
              <a:rPr lang="ru-RU" b="1" dirty="0">
                <a:solidFill>
                  <a:schemeClr val="tx1"/>
                </a:solidFill>
              </a:rPr>
              <a:t>, используя разнообразные методы, способности претендентов на должности и произвести их идентификацию (сопоставление, сравнение) с требованиями соответствующей должности гражданской службы;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1980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196752"/>
            <a:ext cx="8686800" cy="4525962"/>
          </a:xfrm>
        </p:spPr>
        <p:txBody>
          <a:bodyPr/>
          <a:lstStyle/>
          <a:p>
            <a:pPr marL="0" lvl="0" indent="0" algn="just">
              <a:buNone/>
            </a:pPr>
            <a:r>
              <a:rPr lang="ru-RU" sz="3400" b="1" dirty="0" smtClean="0">
                <a:solidFill>
                  <a:schemeClr val="tx1"/>
                </a:solidFill>
              </a:rPr>
              <a:t>	- установить </a:t>
            </a:r>
            <a:r>
              <a:rPr lang="ru-RU" sz="3400" b="1" dirty="0">
                <a:solidFill>
                  <a:schemeClr val="tx1"/>
                </a:solidFill>
              </a:rPr>
              <a:t>полномочия субъекта и объекта отбора кадров;</a:t>
            </a:r>
          </a:p>
          <a:p>
            <a:pPr marL="0" lvl="0" indent="0" algn="just">
              <a:buNone/>
            </a:pPr>
            <a:r>
              <a:rPr lang="ru-RU" sz="3400" b="1" dirty="0" smtClean="0">
                <a:solidFill>
                  <a:schemeClr val="tx1"/>
                </a:solidFill>
              </a:rPr>
              <a:t>	- проверить </a:t>
            </a:r>
            <a:r>
              <a:rPr lang="ru-RU" sz="3400" b="1" dirty="0">
                <a:solidFill>
                  <a:schemeClr val="tx1"/>
                </a:solidFill>
              </a:rPr>
              <a:t>подлинность представленных на конкурс документов;</a:t>
            </a:r>
          </a:p>
          <a:p>
            <a:pPr marL="0" lvl="0" indent="0" algn="just">
              <a:buNone/>
            </a:pPr>
            <a:r>
              <a:rPr lang="ru-RU" sz="3400" b="1" dirty="0" smtClean="0">
                <a:solidFill>
                  <a:schemeClr val="tx1"/>
                </a:solidFill>
              </a:rPr>
              <a:t>	- установить </a:t>
            </a:r>
            <a:r>
              <a:rPr lang="ru-RU" sz="3400" b="1" dirty="0">
                <a:solidFill>
                  <a:schemeClr val="tx1"/>
                </a:solidFill>
              </a:rPr>
              <a:t>порядок и процедуру проведения конкурсного отбора кадров на гражданскую службу и оформления его результатов.</a:t>
            </a:r>
          </a:p>
          <a:p>
            <a:pPr marL="0" indent="0" algn="just">
              <a:buNone/>
            </a:pPr>
            <a:endParaRPr lang="ru-RU" sz="3400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284761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00FF"/>
                </a:solidFill>
              </a:rPr>
              <a:t>Существует </a:t>
            </a:r>
            <a:r>
              <a:rPr lang="ru-RU" b="1" dirty="0">
                <a:solidFill>
                  <a:srgbClr val="0000FF"/>
                </a:solidFill>
              </a:rPr>
              <a:t>несколько видов отбора персонала на государственную гражданскую службу: </a:t>
            </a:r>
          </a:p>
          <a:p>
            <a:pPr marL="0" lvl="0" indent="62865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- профессиональный</a:t>
            </a:r>
            <a:r>
              <a:rPr lang="ru-RU" b="1" dirty="0">
                <a:solidFill>
                  <a:schemeClr val="tx1"/>
                </a:solidFill>
              </a:rPr>
              <a:t>;</a:t>
            </a:r>
          </a:p>
          <a:p>
            <a:pPr marL="0" lvl="0" indent="62865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- интеллектуальный</a:t>
            </a:r>
            <a:r>
              <a:rPr lang="ru-RU" b="1" dirty="0">
                <a:solidFill>
                  <a:schemeClr val="tx1"/>
                </a:solidFill>
              </a:rPr>
              <a:t>; </a:t>
            </a:r>
          </a:p>
          <a:p>
            <a:pPr marL="0" lvl="0" indent="62865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- психологический</a:t>
            </a:r>
            <a:r>
              <a:rPr lang="ru-RU" b="1" dirty="0">
                <a:solidFill>
                  <a:schemeClr val="tx1"/>
                </a:solidFill>
              </a:rPr>
              <a:t>; </a:t>
            </a:r>
          </a:p>
          <a:p>
            <a:pPr marL="0" lvl="0" indent="62865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- медицинский</a:t>
            </a:r>
            <a:r>
              <a:rPr lang="ru-RU" b="1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868375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rgbClr val="0000FF"/>
                </a:solidFill>
              </a:rPr>
              <a:t>	Главный </a:t>
            </a:r>
            <a:r>
              <a:rPr lang="ru-RU" b="1" dirty="0">
                <a:solidFill>
                  <a:srgbClr val="0000FF"/>
                </a:solidFill>
              </a:rPr>
              <a:t>— </a:t>
            </a:r>
            <a:r>
              <a:rPr lang="ru-RU" b="1" i="1" dirty="0">
                <a:solidFill>
                  <a:srgbClr val="0000FF"/>
                </a:solidFill>
              </a:rPr>
              <a:t>профессиональный отбор, </a:t>
            </a:r>
            <a:r>
              <a:rPr lang="ru-RU" b="1" dirty="0">
                <a:solidFill>
                  <a:schemeClr val="tx1"/>
                </a:solidFill>
              </a:rPr>
              <a:t>представляющий собой процедуру идентификации характеристик человека и требований конкретной должности гражданской службы. 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88600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260648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</a:t>
            </a:r>
            <a:r>
              <a:rPr lang="ru-RU" sz="2800" b="1" dirty="0" smtClean="0">
                <a:solidFill>
                  <a:srgbClr val="0000FF"/>
                </a:solidFill>
              </a:rPr>
              <a:t>В </a:t>
            </a:r>
            <a:r>
              <a:rPr lang="ru-RU" sz="2800" b="1" dirty="0">
                <a:solidFill>
                  <a:srgbClr val="0000FF"/>
                </a:solidFill>
              </a:rPr>
              <a:t>ходе профессионального отбора человек подбирается на должность с учетом:</a:t>
            </a:r>
          </a:p>
          <a:p>
            <a:pPr marL="628650"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sz="2800" b="1" dirty="0">
                <a:solidFill>
                  <a:schemeClr val="tx1"/>
                </a:solidFill>
              </a:rPr>
              <a:t>уровня и профиля профессионального образования;</a:t>
            </a:r>
          </a:p>
          <a:p>
            <a:pPr marL="628650"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sz="2800" b="1" dirty="0">
                <a:solidFill>
                  <a:schemeClr val="tx1"/>
                </a:solidFill>
              </a:rPr>
              <a:t>стажа гражданской службы и опыта работы по специальности;</a:t>
            </a:r>
          </a:p>
          <a:p>
            <a:pPr marL="628650"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sz="2800" b="1" dirty="0">
                <a:solidFill>
                  <a:schemeClr val="tx1"/>
                </a:solidFill>
              </a:rPr>
              <a:t>его профессиональных способностей;</a:t>
            </a:r>
          </a:p>
          <a:p>
            <a:pPr marL="628650"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sz="2800" b="1" dirty="0">
                <a:solidFill>
                  <a:schemeClr val="tx1"/>
                </a:solidFill>
              </a:rPr>
              <a:t>личностных качеств;</a:t>
            </a:r>
          </a:p>
          <a:p>
            <a:pPr marL="628650"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sz="2800" b="1" dirty="0">
                <a:solidFill>
                  <a:schemeClr val="tx1"/>
                </a:solidFill>
              </a:rPr>
              <a:t>знаний, навыков, умений, т.е. профессионального опыта;</a:t>
            </a:r>
          </a:p>
          <a:p>
            <a:pPr marL="628650"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sz="2800" b="1" dirty="0">
                <a:solidFill>
                  <a:schemeClr val="tx1"/>
                </a:solidFill>
              </a:rPr>
              <a:t>успешности предыдущей профессиональной деятельности.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4945126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9900"/>
                </a:solidFill>
              </a:rPr>
              <a:t>Существует </a:t>
            </a:r>
            <a:r>
              <a:rPr lang="ru-RU" b="1" dirty="0">
                <a:solidFill>
                  <a:srgbClr val="009900"/>
                </a:solidFill>
              </a:rPr>
              <a:t>потребность в </a:t>
            </a:r>
            <a:r>
              <a:rPr lang="ru-RU" b="1" i="1" dirty="0">
                <a:solidFill>
                  <a:srgbClr val="009900"/>
                </a:solidFill>
              </a:rPr>
              <a:t>интеллектуальном отборе </a:t>
            </a:r>
            <a:r>
              <a:rPr lang="ru-RU" b="1" dirty="0">
                <a:solidFill>
                  <a:srgbClr val="009900"/>
                </a:solidFill>
              </a:rPr>
              <a:t>государственных гражданских служащих, </a:t>
            </a:r>
            <a:r>
              <a:rPr lang="ru-RU" b="1" dirty="0">
                <a:solidFill>
                  <a:schemeClr val="tx1"/>
                </a:solidFill>
              </a:rPr>
              <a:t>поскольку важным критерием отбора людей становится их интеллект, кругозор, уровень правовой и общей культуры, умение анализировать ситуацию, делать обобщающие выводы и формулировать научно-практические рекомендации.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437224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7656" y="404664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Важным </a:t>
            </a:r>
            <a:r>
              <a:rPr lang="ru-RU" b="1" dirty="0">
                <a:solidFill>
                  <a:schemeClr val="tx1"/>
                </a:solidFill>
              </a:rPr>
              <a:t>элементом отбора лиц на гражданскую службу является </a:t>
            </a:r>
            <a:r>
              <a:rPr lang="ru-RU" b="1" i="1" dirty="0">
                <a:solidFill>
                  <a:schemeClr val="tx1"/>
                </a:solidFill>
              </a:rPr>
              <a:t>психологический отбор. </a:t>
            </a:r>
            <a:r>
              <a:rPr lang="ru-RU" b="1" dirty="0">
                <a:solidFill>
                  <a:schemeClr val="tx1"/>
                </a:solidFill>
              </a:rPr>
              <a:t>С его помощью осуществляется идентификация психологической структуры профессиональной деятельности и психологических характеристик и особенностей личности.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Исходя </a:t>
            </a:r>
            <a:r>
              <a:rPr lang="ru-RU" b="1" dirty="0">
                <a:solidFill>
                  <a:schemeClr val="tx1"/>
                </a:solidFill>
              </a:rPr>
              <a:t>из специфики должностей государственной гражданской службы, в структуру отбора обязательно включается </a:t>
            </a:r>
            <a:r>
              <a:rPr lang="ru-RU" b="1" i="1" dirty="0">
                <a:solidFill>
                  <a:schemeClr val="tx1"/>
                </a:solidFill>
              </a:rPr>
              <a:t>медицинский отбор.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348642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404664"/>
            <a:ext cx="8686800" cy="4525962"/>
          </a:xfrm>
        </p:spPr>
        <p:txBody>
          <a:bodyPr/>
          <a:lstStyle/>
          <a:p>
            <a:pPr indent="0" algn="just">
              <a:buClrTx/>
              <a:buSzPct val="100000"/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00FF"/>
                </a:solidFill>
              </a:rPr>
              <a:t>Федеральный </a:t>
            </a:r>
            <a:r>
              <a:rPr lang="ru-RU" b="1" dirty="0">
                <a:solidFill>
                  <a:srgbClr val="0000FF"/>
                </a:solidFill>
              </a:rPr>
              <a:t>закон «О государственной гражданской службе РФ» определяет следующие основные квалификационные требования:</a:t>
            </a:r>
          </a:p>
          <a:p>
            <a:pPr lvl="0" indent="642938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к уровню профессионального образования;</a:t>
            </a:r>
          </a:p>
          <a:p>
            <a:pPr lvl="0" indent="642938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к стажу гражданской службы;</a:t>
            </a:r>
          </a:p>
          <a:p>
            <a:pPr lvl="0" indent="642938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к стажу (опыту) работы по специальности;</a:t>
            </a:r>
          </a:p>
          <a:p>
            <a:pPr lvl="0" indent="642938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к профессиональным знаниям и навыкам.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3217651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1097" y="260648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b="1" i="1" dirty="0" smtClean="0">
                <a:solidFill>
                  <a:schemeClr val="tx1"/>
                </a:solidFill>
              </a:rPr>
              <a:t>	Базовые </a:t>
            </a:r>
            <a:r>
              <a:rPr lang="ru-RU" sz="2800" b="1" i="1" dirty="0">
                <a:solidFill>
                  <a:schemeClr val="tx1"/>
                </a:solidFill>
              </a:rPr>
              <a:t>принципы отбора </a:t>
            </a:r>
            <a:r>
              <a:rPr lang="ru-RU" sz="2800" b="1" dirty="0">
                <a:solidFill>
                  <a:schemeClr val="tx1"/>
                </a:solidFill>
              </a:rPr>
              <a:t>на государственную службу основываются на важнейших конституционных положениях. </a:t>
            </a:r>
          </a:p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</a:t>
            </a:r>
            <a:r>
              <a:rPr lang="ru-RU" sz="2800" b="1" dirty="0" smtClean="0">
                <a:solidFill>
                  <a:srgbClr val="0000FF"/>
                </a:solidFill>
              </a:rPr>
              <a:t>К </a:t>
            </a:r>
            <a:r>
              <a:rPr lang="ru-RU" sz="2800" b="1" dirty="0">
                <a:solidFill>
                  <a:srgbClr val="0000FF"/>
                </a:solidFill>
              </a:rPr>
              <a:t>числу базовых принципов относят следующие:</a:t>
            </a:r>
          </a:p>
          <a:p>
            <a:pPr marL="0" lvl="0" indent="0" algn="just">
              <a:buNone/>
            </a:pPr>
            <a:r>
              <a:rPr lang="ru-RU" sz="2800" b="1" i="1" dirty="0" smtClean="0">
                <a:solidFill>
                  <a:schemeClr val="tx1"/>
                </a:solidFill>
              </a:rPr>
              <a:t>	1. Законность</a:t>
            </a:r>
            <a:r>
              <a:rPr lang="ru-RU" sz="2800" b="1" i="1" dirty="0">
                <a:solidFill>
                  <a:schemeClr val="tx1"/>
                </a:solidFill>
              </a:rPr>
              <a:t>, </a:t>
            </a:r>
            <a:r>
              <a:rPr lang="ru-RU" sz="2800" b="1" dirty="0">
                <a:solidFill>
                  <a:schemeClr val="tx1"/>
                </a:solidFill>
              </a:rPr>
              <a:t>которая вытекает из самой природы Конституции страны.</a:t>
            </a:r>
          </a:p>
          <a:p>
            <a:pPr marL="0" lvl="0" indent="0" algn="just">
              <a:buNone/>
            </a:pPr>
            <a:r>
              <a:rPr lang="ru-RU" sz="2800" b="1" i="1" dirty="0" smtClean="0">
                <a:solidFill>
                  <a:schemeClr val="tx1"/>
                </a:solidFill>
              </a:rPr>
              <a:t>	2. Равенство </a:t>
            </a:r>
            <a:r>
              <a:rPr lang="ru-RU" sz="2800" b="1" i="1" dirty="0">
                <a:solidFill>
                  <a:schemeClr val="tx1"/>
                </a:solidFill>
              </a:rPr>
              <a:t>прав и свобод </a:t>
            </a:r>
            <a:r>
              <a:rPr lang="ru-RU" sz="2800" b="1" dirty="0">
                <a:solidFill>
                  <a:schemeClr val="tx1"/>
                </a:solidFill>
              </a:rPr>
              <a:t>человека и гражданина независимо от пола, расы, национальности, языка, происхождения, имущественного и должностного положения, места жительства, отношения к религии, убеждений, принадлежности к общественным объединениям, а также других обстоятельств.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30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6944539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just">
              <a:buNone/>
            </a:pPr>
            <a:r>
              <a:rPr lang="ru-RU" b="1" i="1" dirty="0" smtClean="0">
                <a:solidFill>
                  <a:schemeClr val="tx1"/>
                </a:solidFill>
              </a:rPr>
              <a:t>	3. Право </a:t>
            </a:r>
            <a:r>
              <a:rPr lang="ru-RU" b="1" i="1" dirty="0">
                <a:solidFill>
                  <a:schemeClr val="tx1"/>
                </a:solidFill>
              </a:rPr>
              <a:t>граждан </a:t>
            </a:r>
            <a:r>
              <a:rPr lang="ru-RU" b="1" dirty="0">
                <a:solidFill>
                  <a:schemeClr val="tx1"/>
                </a:solidFill>
              </a:rPr>
              <a:t>РФ участвовать в </a:t>
            </a:r>
            <a:r>
              <a:rPr lang="ru-RU" b="1" i="1" dirty="0">
                <a:solidFill>
                  <a:schemeClr val="tx1"/>
                </a:solidFill>
              </a:rPr>
              <a:t>управлении делами </a:t>
            </a:r>
            <a:r>
              <a:rPr lang="ru-RU" b="1" dirty="0">
                <a:solidFill>
                  <a:schemeClr val="tx1"/>
                </a:solidFill>
              </a:rPr>
              <a:t>государства как непосредственно, так и через своих представителей — органы государственной власти и органы местного самоуправления..</a:t>
            </a:r>
          </a:p>
          <a:p>
            <a:pPr marL="0" lvl="0" indent="0" algn="just">
              <a:buNone/>
            </a:pPr>
            <a:r>
              <a:rPr lang="ru-RU" b="1" i="1" dirty="0" smtClean="0">
                <a:solidFill>
                  <a:schemeClr val="tx1"/>
                </a:solidFill>
              </a:rPr>
              <a:t>	4. Право </a:t>
            </a:r>
            <a:r>
              <a:rPr lang="ru-RU" b="1" i="1" dirty="0">
                <a:solidFill>
                  <a:schemeClr val="tx1"/>
                </a:solidFill>
              </a:rPr>
              <a:t>свободно распоряжаться своими способностями </a:t>
            </a:r>
            <a:r>
              <a:rPr lang="ru-RU" b="1" dirty="0">
                <a:solidFill>
                  <a:schemeClr val="tx1"/>
                </a:solidFill>
              </a:rPr>
              <a:t>к труду, выбирать род деятельности и профессии.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31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200545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7664" y="1052736"/>
            <a:ext cx="8686800" cy="4525962"/>
          </a:xfrm>
        </p:spPr>
        <p:txBody>
          <a:bodyPr/>
          <a:lstStyle/>
          <a:p>
            <a:pPr marL="0" lvl="0" indent="0" algn="just">
              <a:buNone/>
            </a:pPr>
            <a:r>
              <a:rPr lang="ru-RU" b="1" i="1" dirty="0" smtClean="0">
                <a:solidFill>
                  <a:schemeClr val="tx1"/>
                </a:solidFill>
              </a:rPr>
              <a:t>	5. Запрещение </a:t>
            </a:r>
            <a:r>
              <a:rPr lang="ru-RU" b="1" i="1" dirty="0">
                <a:solidFill>
                  <a:schemeClr val="tx1"/>
                </a:solidFill>
              </a:rPr>
              <a:t>любых форм дискриминации </a:t>
            </a:r>
            <a:r>
              <a:rPr lang="ru-RU" b="1" dirty="0">
                <a:solidFill>
                  <a:schemeClr val="tx1"/>
                </a:solidFill>
              </a:rPr>
              <a:t>граждан по признакам социальной, половой, расовой, национальной, языковой или религиозной принадлежности.</a:t>
            </a:r>
          </a:p>
          <a:p>
            <a:pPr marL="0" lv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6. Принцип </a:t>
            </a:r>
            <a:r>
              <a:rPr lang="ru-RU" b="1" i="1" dirty="0">
                <a:solidFill>
                  <a:schemeClr val="tx1"/>
                </a:solidFill>
              </a:rPr>
              <a:t>равного доступа граждан </a:t>
            </a:r>
            <a:r>
              <a:rPr lang="ru-RU" b="1" dirty="0">
                <a:solidFill>
                  <a:schemeClr val="tx1"/>
                </a:solidFill>
              </a:rPr>
              <a:t>РФ к государственной службе.</a:t>
            </a:r>
          </a:p>
          <a:p>
            <a:pPr marL="0" lv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7. Принцип </a:t>
            </a:r>
            <a:r>
              <a:rPr lang="ru-RU" b="1" i="1" dirty="0">
                <a:solidFill>
                  <a:schemeClr val="tx1"/>
                </a:solidFill>
              </a:rPr>
              <a:t>защиты сведений </a:t>
            </a:r>
            <a:r>
              <a:rPr lang="ru-RU" b="1" dirty="0">
                <a:solidFill>
                  <a:schemeClr val="tx1"/>
                </a:solidFill>
              </a:rPr>
              <a:t>о личностной жизни и неприкосновенности частной жизни гражданского служащего. 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32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5699708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88640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b="1" i="1" dirty="0" smtClean="0">
                <a:solidFill>
                  <a:schemeClr val="tx1"/>
                </a:solidFill>
              </a:rPr>
              <a:t>	</a:t>
            </a:r>
            <a:r>
              <a:rPr lang="ru-RU" sz="2800" b="1" i="1" dirty="0" smtClean="0">
                <a:solidFill>
                  <a:srgbClr val="0000FF"/>
                </a:solidFill>
              </a:rPr>
              <a:t>Специальные </a:t>
            </a:r>
            <a:r>
              <a:rPr lang="ru-RU" sz="2800" b="1" dirty="0">
                <a:solidFill>
                  <a:srgbClr val="0000FF"/>
                </a:solidFill>
              </a:rPr>
              <a:t>принципы отбора на государственную службу:</a:t>
            </a:r>
          </a:p>
          <a:p>
            <a:pPr marL="0" lvl="0" indent="0" algn="just">
              <a:buNone/>
            </a:pPr>
            <a:r>
              <a:rPr lang="ru-RU" sz="2800" b="1" i="1" dirty="0" smtClean="0">
                <a:solidFill>
                  <a:schemeClr val="tx1"/>
                </a:solidFill>
              </a:rPr>
              <a:t>	1. Профессионализм </a:t>
            </a:r>
            <a:r>
              <a:rPr lang="ru-RU" sz="2800" b="1" dirty="0">
                <a:solidFill>
                  <a:schemeClr val="tx1"/>
                </a:solidFill>
              </a:rPr>
              <a:t>и </a:t>
            </a:r>
            <a:r>
              <a:rPr lang="ru-RU" sz="2800" b="1" i="1" dirty="0">
                <a:solidFill>
                  <a:schemeClr val="tx1"/>
                </a:solidFill>
              </a:rPr>
              <a:t>компетентность </a:t>
            </a:r>
            <a:r>
              <a:rPr lang="ru-RU" sz="2800" b="1" dirty="0">
                <a:solidFill>
                  <a:schemeClr val="tx1"/>
                </a:solidFill>
              </a:rPr>
              <a:t>лиц, поступающих на государственную службу.</a:t>
            </a:r>
          </a:p>
          <a:p>
            <a:pPr marL="0" lv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2. При </a:t>
            </a:r>
            <a:r>
              <a:rPr lang="ru-RU" sz="2800" b="1" dirty="0">
                <a:solidFill>
                  <a:schemeClr val="tx1"/>
                </a:solidFill>
              </a:rPr>
              <a:t>отборе граждан на государственную службу важно учитывать принцип </a:t>
            </a:r>
            <a:r>
              <a:rPr lang="ru-RU" sz="2800" b="1" i="1" dirty="0">
                <a:solidFill>
                  <a:schemeClr val="tx1"/>
                </a:solidFill>
              </a:rPr>
              <a:t>единства основных требований, </a:t>
            </a:r>
            <a:r>
              <a:rPr lang="ru-RU" sz="2800" b="1" dirty="0">
                <a:solidFill>
                  <a:schemeClr val="tx1"/>
                </a:solidFill>
              </a:rPr>
              <a:t>предъявляемых к государственной службе.</a:t>
            </a:r>
          </a:p>
          <a:p>
            <a:pPr marL="0" lv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3. Принцип </a:t>
            </a:r>
            <a:r>
              <a:rPr lang="ru-RU" sz="2800" b="1" i="1" dirty="0">
                <a:solidFill>
                  <a:schemeClr val="tx1"/>
                </a:solidFill>
              </a:rPr>
              <a:t>независимости государственных служащих </a:t>
            </a:r>
            <a:r>
              <a:rPr lang="ru-RU" sz="2800" b="1" dirty="0">
                <a:solidFill>
                  <a:schemeClr val="tx1"/>
                </a:solidFill>
              </a:rPr>
              <a:t>от частных интересов каких-либо политических и общественных объединений, бизнес-структур, социальных групп, юридических и физических лиц в ходе приема граждан на государственную службу или продвижения по ней.</a:t>
            </a:r>
          </a:p>
          <a:p>
            <a:pPr marL="0" indent="0" algn="just">
              <a:buNone/>
            </a:pP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33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9171282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ВОПРОС 3. СПОСОБЫ ЗАМЕЩЕНИЯ ГОСУДАРСТВЕННЫХ ДОЛЖНОСТЕЙ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i="1" dirty="0" smtClean="0">
                <a:solidFill>
                  <a:srgbClr val="0000FF"/>
                </a:solidFill>
              </a:rPr>
              <a:t>	Замещение </a:t>
            </a:r>
            <a:r>
              <a:rPr lang="ru-RU" b="1" i="1" dirty="0">
                <a:solidFill>
                  <a:srgbClr val="0000FF"/>
                </a:solidFill>
              </a:rPr>
              <a:t>должности </a:t>
            </a:r>
            <a:r>
              <a:rPr lang="ru-RU" b="1" i="1" dirty="0">
                <a:solidFill>
                  <a:schemeClr val="tx1"/>
                </a:solidFill>
              </a:rPr>
              <a:t>— </a:t>
            </a:r>
            <a:r>
              <a:rPr lang="ru-RU" b="1" dirty="0">
                <a:solidFill>
                  <a:schemeClr val="tx1"/>
                </a:solidFill>
              </a:rPr>
              <a:t>это способ приобретения гражданином соответствующего должностного статуса, оформленного назначением.</a:t>
            </a:r>
          </a:p>
          <a:p>
            <a:pPr marL="0" indent="0" algn="just">
              <a:buNone/>
            </a:pPr>
            <a:r>
              <a:rPr lang="ru-RU" b="1" i="1" dirty="0" smtClean="0">
                <a:solidFill>
                  <a:schemeClr val="tx1"/>
                </a:solidFill>
              </a:rPr>
              <a:t>	</a:t>
            </a:r>
            <a:r>
              <a:rPr lang="ru-RU" b="1" i="1" dirty="0" smtClean="0">
                <a:solidFill>
                  <a:srgbClr val="0000FF"/>
                </a:solidFill>
              </a:rPr>
              <a:t>Назначение </a:t>
            </a:r>
            <a:r>
              <a:rPr lang="ru-RU" b="1" i="1" dirty="0">
                <a:solidFill>
                  <a:srgbClr val="0000FF"/>
                </a:solidFill>
              </a:rPr>
              <a:t>на должность </a:t>
            </a:r>
            <a:r>
              <a:rPr lang="ru-RU" b="1" dirty="0">
                <a:solidFill>
                  <a:schemeClr val="tx1"/>
                </a:solidFill>
              </a:rPr>
              <a:t>— это юридическое оформление (закрепление) должностного статуса государственного служащего, произведенное органом власти и выраженное в форме распорядительного документа — постановления, приказа и т.д.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34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4124938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268760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00FF"/>
                </a:solidFill>
              </a:rPr>
              <a:t>К </a:t>
            </a:r>
            <a:r>
              <a:rPr lang="ru-RU" b="1" dirty="0">
                <a:solidFill>
                  <a:srgbClr val="0000FF"/>
                </a:solidFill>
              </a:rPr>
              <a:t>основным способам замещения государственной должности следует отнести: </a:t>
            </a:r>
          </a:p>
          <a:p>
            <a:pPr marL="900113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конкурс;</a:t>
            </a:r>
          </a:p>
          <a:p>
            <a:pPr marL="900113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избрание; </a:t>
            </a:r>
          </a:p>
          <a:p>
            <a:pPr marL="900113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выбор;</a:t>
            </a:r>
          </a:p>
          <a:p>
            <a:pPr marL="900113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выборы. 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35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4517520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i="1" dirty="0" smtClean="0">
                <a:solidFill>
                  <a:srgbClr val="0000FF"/>
                </a:solidFill>
              </a:rPr>
              <a:t>	Конкурс </a:t>
            </a:r>
            <a:r>
              <a:rPr lang="ru-RU" b="1" dirty="0">
                <a:solidFill>
                  <a:srgbClr val="0000FF"/>
                </a:solidFill>
              </a:rPr>
              <a:t>на замещение должности гражданской службы </a:t>
            </a:r>
            <a:r>
              <a:rPr lang="ru-RU" b="1" dirty="0">
                <a:solidFill>
                  <a:schemeClr val="tx1"/>
                </a:solidFill>
              </a:rPr>
              <a:t>— это определение в соответствии с условиями конкурса из числа кандидатов на замещение должности гражданской службы кандидата, наиболее соответствующего требованиям этой должности.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36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8210687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340768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00FF"/>
                </a:solidFill>
              </a:rPr>
              <a:t>Для </a:t>
            </a:r>
            <a:r>
              <a:rPr lang="ru-RU" b="1" dirty="0">
                <a:solidFill>
                  <a:srgbClr val="0000FF"/>
                </a:solidFill>
              </a:rPr>
              <a:t>конкурса требуется: </a:t>
            </a:r>
            <a:r>
              <a:rPr lang="ru-RU" b="1" dirty="0">
                <a:solidFill>
                  <a:schemeClr val="tx1"/>
                </a:solidFill>
              </a:rPr>
              <a:t>обязательное наличие не менее двух претендентов на замещение должности, органа, уполномоченного оценивать характеристики конкурсантов (государственные конкурсные комиссии), критерии оценки претендентов, процедуры проведения конкурса.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37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904606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476672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i="1" dirty="0" smtClean="0">
                <a:solidFill>
                  <a:schemeClr val="tx1"/>
                </a:solidFill>
              </a:rPr>
              <a:t>	</a:t>
            </a:r>
            <a:r>
              <a:rPr lang="ru-RU" b="1" i="1" dirty="0" smtClean="0">
                <a:solidFill>
                  <a:srgbClr val="0000FF"/>
                </a:solidFill>
              </a:rPr>
              <a:t>Избрание </a:t>
            </a:r>
            <a:r>
              <a:rPr lang="ru-RU" b="1" i="1" dirty="0">
                <a:solidFill>
                  <a:srgbClr val="0000FF"/>
                </a:solidFill>
              </a:rPr>
              <a:t>на должность </a:t>
            </a:r>
            <a:r>
              <a:rPr lang="ru-RU" b="1" dirty="0">
                <a:solidFill>
                  <a:schemeClr val="tx1"/>
                </a:solidFill>
              </a:rPr>
              <a:t>— это определение из числа кандидатов на замещение должности одного специально уполномоченным коллективным органом власти.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Для </a:t>
            </a:r>
            <a:r>
              <a:rPr lang="ru-RU" b="1" dirty="0">
                <a:solidFill>
                  <a:schemeClr val="tx1"/>
                </a:solidFill>
              </a:rPr>
              <a:t>этого способа замещения должности, как правило, обязательно наличие у претендентов формальных признаков для участия в процедуре избрания.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Избрание </a:t>
            </a:r>
            <a:r>
              <a:rPr lang="ru-RU" b="1" dirty="0">
                <a:solidFill>
                  <a:schemeClr val="tx1"/>
                </a:solidFill>
              </a:rPr>
              <a:t>на должность может быть безальтернативным — претендентов не обязательно должно быть более одного.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38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1080992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260648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i="1" dirty="0" smtClean="0">
                <a:solidFill>
                  <a:schemeClr val="tx1"/>
                </a:solidFill>
              </a:rPr>
              <a:t>	</a:t>
            </a:r>
            <a:r>
              <a:rPr lang="ru-RU" b="1" i="1" dirty="0" smtClean="0">
                <a:solidFill>
                  <a:srgbClr val="0000FF"/>
                </a:solidFill>
              </a:rPr>
              <a:t>Выбор </a:t>
            </a:r>
            <a:r>
              <a:rPr lang="ru-RU" b="1" i="1" dirty="0">
                <a:solidFill>
                  <a:srgbClr val="0000FF"/>
                </a:solidFill>
              </a:rPr>
              <a:t>на должность </a:t>
            </a:r>
            <a:r>
              <a:rPr lang="ru-RU" b="1" dirty="0">
                <a:solidFill>
                  <a:schemeClr val="tx1"/>
                </a:solidFill>
              </a:rPr>
              <a:t>— это определение из числа претендентов на замещение должности одного органом либо государственным должностным лицом.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Этот </a:t>
            </a:r>
            <a:r>
              <a:rPr lang="ru-RU" b="1" dirty="0">
                <a:solidFill>
                  <a:schemeClr val="tx1"/>
                </a:solidFill>
              </a:rPr>
              <a:t>способ замещения должности не обязательно требует гласного обсуждения кандидатов (или их документов) и обоснования мотивов выбора.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Этот </a:t>
            </a:r>
            <a:r>
              <a:rPr lang="ru-RU" b="1" dirty="0">
                <a:solidFill>
                  <a:schemeClr val="tx1"/>
                </a:solidFill>
              </a:rPr>
              <a:t>способ замещения должности характерен для высших должностей, замещение которых осуществляется по решению лиц, замещающих должности политиков.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39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900418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4243" y="1052736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Эти </a:t>
            </a:r>
            <a:r>
              <a:rPr lang="ru-RU" b="1" dirty="0">
                <a:solidFill>
                  <a:schemeClr val="tx1"/>
                </a:solidFill>
              </a:rPr>
              <a:t>требования к должностям гражданской службы относятся ко всей системе должностей и являются общими для всех гражданских служащих РФ независимо от уровня занимаемой должности.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Они </a:t>
            </a:r>
            <a:r>
              <a:rPr lang="ru-RU" b="1" dirty="0">
                <a:solidFill>
                  <a:schemeClr val="tx1"/>
                </a:solidFill>
              </a:rPr>
              <a:t>одинаково обязательны как для лиц, поступающих на гражданскую службу, так и для гражданских служащих.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7977442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8511" y="1124744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00FF"/>
                </a:solidFill>
              </a:rPr>
              <a:t>Выборы </a:t>
            </a:r>
            <a:r>
              <a:rPr lang="ru-RU" b="1" dirty="0">
                <a:solidFill>
                  <a:srgbClr val="0000FF"/>
                </a:solidFill>
              </a:rPr>
              <a:t>на должность </a:t>
            </a:r>
            <a:r>
              <a:rPr lang="ru-RU" b="1" dirty="0">
                <a:solidFill>
                  <a:schemeClr val="tx1"/>
                </a:solidFill>
              </a:rPr>
              <a:t>— это определение из числа претендентов на должность одного путем голосования (открытого или тайного) членами коллектива, выборщиками, избирателями — электоратом.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Результаты </a:t>
            </a:r>
            <a:r>
              <a:rPr lang="ru-RU" b="1" dirty="0">
                <a:solidFill>
                  <a:schemeClr val="tx1"/>
                </a:solidFill>
              </a:rPr>
              <a:t>выборов являются необходимым и достаточным условием для занятия должности, не требующим утверждения.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40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8161992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268760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i="1" dirty="0" smtClean="0">
                <a:solidFill>
                  <a:schemeClr val="tx1"/>
                </a:solidFill>
              </a:rPr>
              <a:t>	Это </a:t>
            </a:r>
            <a:r>
              <a:rPr lang="ru-RU" b="1" i="1" dirty="0">
                <a:solidFill>
                  <a:schemeClr val="tx1"/>
                </a:solidFill>
              </a:rPr>
              <a:t>основной способ занятия высших государственных должностей и органов местного самоуправления, а также должностей в общественных объединениях, политических партиях, научных и других организациях (всенародные выборы Президента РФ).</a:t>
            </a:r>
          </a:p>
          <a:p>
            <a:pPr marL="0" indent="0" algn="just">
              <a:buNone/>
            </a:pPr>
            <a:endParaRPr lang="ru-RU" b="1" i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41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2673677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5186378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СПАСИБО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ВНИМАНИЕ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5" name="Содержимое 2"/>
          <p:cNvSpPr>
            <a:spLocks noGrp="1"/>
          </p:cNvSpPr>
          <p:nvPr>
            <p:ph idx="1"/>
          </p:nvPr>
        </p:nvSpPr>
        <p:spPr>
          <a:xfrm>
            <a:off x="304800" y="4929188"/>
            <a:ext cx="8686800" cy="1150937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mtClean="0"/>
              <a:t> </a:t>
            </a:r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D85031F-6DA6-4A04-A9C5-A264F5C67223}" type="slidenum">
              <a:rPr lang="ru-RU" altLang="ru-RU" sz="1200">
                <a:solidFill>
                  <a:srgbClr val="D38E27"/>
                </a:solidFill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42</a:t>
            </a:fld>
            <a:endParaRPr lang="ru-RU" altLang="ru-RU" sz="120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9368" y="404664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rgbClr val="0000FF"/>
                </a:solidFill>
              </a:rPr>
              <a:t>	Квалификационные </a:t>
            </a:r>
            <a:r>
              <a:rPr lang="ru-RU" b="1" dirty="0">
                <a:solidFill>
                  <a:srgbClr val="0000FF"/>
                </a:solidFill>
              </a:rPr>
              <a:t>требования к конкретным должностям гражданской службы устанавливаются в соответствии с категориями и группами </a:t>
            </a:r>
            <a:r>
              <a:rPr lang="ru-RU" b="1" dirty="0" smtClean="0">
                <a:solidFill>
                  <a:srgbClr val="0000FF"/>
                </a:solidFill>
              </a:rPr>
              <a:t>должностей:</a:t>
            </a:r>
            <a:endParaRPr lang="ru-RU" b="1" dirty="0">
              <a:solidFill>
                <a:srgbClr val="0000FF"/>
              </a:solidFill>
            </a:endParaRPr>
          </a:p>
          <a:p>
            <a:pPr marL="0" indent="0" algn="just">
              <a:buNone/>
            </a:pPr>
            <a:r>
              <a:rPr lang="ru-RU" b="1" i="1" dirty="0" smtClean="0">
                <a:solidFill>
                  <a:schemeClr val="tx1"/>
                </a:solidFill>
              </a:rPr>
              <a:t>	</a:t>
            </a:r>
            <a:r>
              <a:rPr lang="ru-RU" b="1" i="1" dirty="0" smtClean="0">
                <a:solidFill>
                  <a:srgbClr val="009900"/>
                </a:solidFill>
              </a:rPr>
              <a:t>1.Уровень </a:t>
            </a:r>
            <a:r>
              <a:rPr lang="ru-RU" b="1" i="1" dirty="0">
                <a:solidFill>
                  <a:srgbClr val="009900"/>
                </a:solidFill>
              </a:rPr>
              <a:t>профессионального образования. </a:t>
            </a:r>
            <a:endParaRPr lang="ru-RU" b="1" dirty="0">
              <a:solidFill>
                <a:srgbClr val="009900"/>
              </a:solidFill>
            </a:endParaRP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Поскольку </a:t>
            </a:r>
            <a:r>
              <a:rPr lang="ru-RU" b="1" dirty="0">
                <a:solidFill>
                  <a:schemeClr val="tx1"/>
                </a:solidFill>
              </a:rPr>
              <a:t>гражданская служба РФ является профессиональной служебной деятельностью, то гражданские служащие обязаны иметь соответствующее замещаемой должности образование, необходимый уровень которого устанавливается законодательством.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879364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Для </a:t>
            </a:r>
            <a:r>
              <a:rPr lang="ru-RU" b="1" dirty="0">
                <a:solidFill>
                  <a:schemeClr val="tx1"/>
                </a:solidFill>
              </a:rPr>
              <a:t>замещения должностей категорий «руководители», «помощники (советники)», «специалисты» всех групп должностей гражданской службы, а также категории «обеспечивающие специалисты» главной и ведущей групп должностей необходимо высшее профессиональное образование по специализации должностей гражданской службы.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547851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Для </a:t>
            </a:r>
            <a:r>
              <a:rPr lang="ru-RU" b="1" dirty="0">
                <a:solidFill>
                  <a:schemeClr val="tx1"/>
                </a:solidFill>
              </a:rPr>
              <a:t>замещения должностей гражданской службы категории «обеспечивающие специалисты» старшей и младшей групп должностей достаточно иметь среднее профессиональное образование, соответствующее профилю деятельности служащего.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682073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1657" y="1052736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i="1" dirty="0" smtClean="0">
                <a:solidFill>
                  <a:schemeClr val="tx1"/>
                </a:solidFill>
              </a:rPr>
              <a:t>	</a:t>
            </a:r>
            <a:r>
              <a:rPr lang="ru-RU" b="1" i="1" dirty="0" smtClean="0">
                <a:solidFill>
                  <a:srgbClr val="009900"/>
                </a:solidFill>
              </a:rPr>
              <a:t>2.Требования </a:t>
            </a:r>
            <a:r>
              <a:rPr lang="ru-RU" b="1" i="1" dirty="0">
                <a:solidFill>
                  <a:srgbClr val="009900"/>
                </a:solidFill>
              </a:rPr>
              <a:t>к стажу гражданской службы </a:t>
            </a:r>
            <a:r>
              <a:rPr lang="ru-RU" b="1" dirty="0">
                <a:solidFill>
                  <a:srgbClr val="009900"/>
                </a:solidFill>
              </a:rPr>
              <a:t>или стажу (опыту) работы по специальности.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Квалификационные </a:t>
            </a:r>
            <a:r>
              <a:rPr lang="ru-RU" b="1" dirty="0">
                <a:solidFill>
                  <a:schemeClr val="tx1"/>
                </a:solidFill>
              </a:rPr>
              <a:t>требования к стажу гражданской службы (государственной службы иных видов) или стажу (опыту) работы по специальности для федеральных гражданских служащих устанавливаются указом Президента РФ, для гражданских служащих субъекта РФ — законом субъекта РФ.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676650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i="1" dirty="0" smtClean="0">
                <a:solidFill>
                  <a:schemeClr val="tx1"/>
                </a:solidFill>
              </a:rPr>
              <a:t>	</a:t>
            </a:r>
            <a:r>
              <a:rPr lang="ru-RU" b="1" i="1" dirty="0" smtClean="0">
                <a:solidFill>
                  <a:srgbClr val="009900"/>
                </a:solidFill>
              </a:rPr>
              <a:t>3.Требования </a:t>
            </a:r>
            <a:r>
              <a:rPr lang="ru-RU" b="1" i="1" dirty="0">
                <a:solidFill>
                  <a:srgbClr val="009900"/>
                </a:solidFill>
              </a:rPr>
              <a:t>к профессиональным знаниям и навыкам, </a:t>
            </a:r>
            <a:r>
              <a:rPr lang="ru-RU" b="1" dirty="0">
                <a:solidFill>
                  <a:srgbClr val="009900"/>
                </a:solidFill>
              </a:rPr>
              <a:t>необходимым для исполнения должностных обязанностей гражданского служащего</a:t>
            </a:r>
            <a:r>
              <a:rPr lang="ru-RU" b="1" dirty="0">
                <a:solidFill>
                  <a:schemeClr val="tx1"/>
                </a:solidFill>
              </a:rPr>
              <a:t>, предъявляются в целях повышения уровня его профессионализма и компетенции, необходимых для эффективного исполнения должностных обязанностей.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8850971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2331</TotalTime>
  <Words>223</Words>
  <Application>Microsoft Office PowerPoint</Application>
  <PresentationFormat>Экран (4:3)</PresentationFormat>
  <Paragraphs>145</Paragraphs>
  <Slides>42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Трек</vt:lpstr>
      <vt:lpstr>Тема: «Формирование кадрового состава гражданской службы»</vt:lpstr>
      <vt:lpstr>Вопрос 1. Квалификационные требования к должностям государственной гражданской службы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Вопрос 2. теоретические и организационные основы отбора персонала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ВОПРОС 3. СПОСОБЫ ЗАМЕЩЕНИЯ ГОСУДАРСТВЕННЫХ ДОЛЖНОСТЕЙ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 ЗА ВНИМАНИЕ!</vt:lpstr>
    </vt:vector>
  </TitlesOfParts>
  <Company>Ставропольский ГАУ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ИЛЛЮСТРАЦИОННЫЙ МАТЕРИАЛ к дипломному проекту  на тему: «Способы и формы поддержки малого предпринимательства в муниципальном образовании  (на материалах Труновского муниципального района)»  КолесниковА  ВикторА  АлександровичА</dc:title>
  <dc:creator>AKU</dc:creator>
  <cp:lastModifiedBy>Евгений Ш</cp:lastModifiedBy>
  <cp:revision>84</cp:revision>
  <dcterms:created xsi:type="dcterms:W3CDTF">2011-05-11T10:44:05Z</dcterms:created>
  <dcterms:modified xsi:type="dcterms:W3CDTF">2020-08-31T16:19:33Z</dcterms:modified>
</cp:coreProperties>
</file>