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5"/>
  </p:notesMasterIdLst>
  <p:sldIdLst>
    <p:sldId id="274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264" r:id="rId4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01.12.2015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715436" cy="2571768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</a:rPr>
              <a:t>Тема: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«Кадровая политика в органах местного самоуправления»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0825" y="1772816"/>
            <a:ext cx="8458200" cy="4174927"/>
          </a:xfrm>
        </p:spPr>
        <p:txBody>
          <a:bodyPr>
            <a:noAutofit/>
          </a:bodyPr>
          <a:lstStyle/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ru-RU" sz="2750" b="1" dirty="0" smtClean="0">
                <a:solidFill>
                  <a:schemeClr val="tx1"/>
                </a:solidFill>
              </a:rPr>
              <a:t>Кадровая </a:t>
            </a:r>
            <a:r>
              <a:rPr lang="ru-RU" sz="2750" b="1" dirty="0">
                <a:solidFill>
                  <a:schemeClr val="tx1"/>
                </a:solidFill>
              </a:rPr>
              <a:t>политика в органах местного самоуправления: </a:t>
            </a:r>
            <a:r>
              <a:rPr lang="ru-RU" sz="2750" b="1" dirty="0" smtClean="0">
                <a:solidFill>
                  <a:schemeClr val="tx1"/>
                </a:solidFill>
              </a:rPr>
              <a:t>понятие</a:t>
            </a:r>
            <a:r>
              <a:rPr lang="ru-RU" sz="2750" b="1" dirty="0">
                <a:solidFill>
                  <a:schemeClr val="tx1"/>
                </a:solidFill>
              </a:rPr>
              <a:t>, особенности разработки и реализации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ru-RU" sz="2750" b="1" dirty="0" smtClean="0">
                <a:solidFill>
                  <a:schemeClr val="tx1"/>
                </a:solidFill>
              </a:rPr>
              <a:t>Подбор</a:t>
            </a:r>
            <a:r>
              <a:rPr lang="ru-RU" sz="2750" b="1" dirty="0">
                <a:solidFill>
                  <a:schemeClr val="tx1"/>
                </a:solidFill>
              </a:rPr>
              <a:t>, оценка и расстановка муниципальных служащих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ru-RU" sz="2750" b="1" dirty="0" smtClean="0">
                <a:solidFill>
                  <a:schemeClr val="tx1"/>
                </a:solidFill>
              </a:rPr>
              <a:t>Система </a:t>
            </a:r>
            <a:r>
              <a:rPr lang="ru-RU" sz="2750" b="1" dirty="0">
                <a:solidFill>
                  <a:schemeClr val="tx1"/>
                </a:solidFill>
              </a:rPr>
              <a:t>подготовки, переподготовки и повышения квалификации муниципальных </a:t>
            </a:r>
            <a:r>
              <a:rPr lang="ru-RU" sz="2750" b="1" dirty="0" smtClean="0">
                <a:solidFill>
                  <a:schemeClr val="tx1"/>
                </a:solidFill>
              </a:rPr>
              <a:t>служащих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ru-RU" sz="2750" b="1" dirty="0" smtClean="0">
                <a:solidFill>
                  <a:schemeClr val="tx1"/>
                </a:solidFill>
              </a:rPr>
              <a:t>Формирование </a:t>
            </a:r>
            <a:r>
              <a:rPr lang="ru-RU" sz="2750" b="1" dirty="0">
                <a:solidFill>
                  <a:schemeClr val="tx1"/>
                </a:solidFill>
              </a:rPr>
              <a:t>кадрового </a:t>
            </a:r>
            <a:r>
              <a:rPr lang="ru-RU" sz="2750" b="1" dirty="0" smtClean="0">
                <a:solidFill>
                  <a:schemeClr val="tx1"/>
                </a:solidFill>
              </a:rPr>
              <a:t>резерва на муниципальной службе </a:t>
            </a:r>
            <a:r>
              <a:rPr lang="ru-RU" sz="2750" b="1" dirty="0">
                <a:solidFill>
                  <a:schemeClr val="tx1"/>
                </a:solidFill>
              </a:rPr>
              <a:t>и работа с ним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50825" y="4365625"/>
            <a:ext cx="8458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937" y="476671"/>
            <a:ext cx="8686800" cy="624480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Конкретный </a:t>
            </a:r>
            <a:r>
              <a:rPr lang="ru-RU" b="1" dirty="0">
                <a:solidFill>
                  <a:schemeClr val="tx1"/>
                </a:solidFill>
              </a:rPr>
              <a:t>состав кадров администрации муниципального образования определяется её штатным расписанием. С учетом занимаемой должности предметом деятельности муниципального служащего может быть выполнение управленческих (руководящих), исполнительских и контрольных функций.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В </a:t>
            </a:r>
            <a:r>
              <a:rPr lang="ru-RU" b="1" dirty="0">
                <a:solidFill>
                  <a:srgbClr val="009900"/>
                </a:solidFill>
              </a:rPr>
              <a:t>самом общем виде муниципальный служащий (управленец) </a:t>
            </a:r>
            <a:r>
              <a:rPr lang="ru-RU" b="1" dirty="0">
                <a:solidFill>
                  <a:schemeClr val="tx1"/>
                </a:solidFill>
              </a:rPr>
              <a:t>— это сотрудник по оказанию услуг клиентам-гражданам, по удовлетворению их спроса и потребности.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8004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На </a:t>
            </a:r>
            <a:r>
              <a:rPr lang="ru-RU" sz="2800" b="1" dirty="0">
                <a:solidFill>
                  <a:schemeClr val="tx1"/>
                </a:solidFill>
              </a:rPr>
              <a:t>сегодняшний день выделяют следующие  </a:t>
            </a:r>
            <a:r>
              <a:rPr lang="ru-RU" sz="2800" b="1" dirty="0">
                <a:solidFill>
                  <a:srgbClr val="C00000"/>
                </a:solidFill>
              </a:rPr>
              <a:t>методы управления кадрами в системе муниципальной </a:t>
            </a:r>
            <a:r>
              <a:rPr lang="ru-RU" sz="2800" b="1" dirty="0" smtClean="0">
                <a:solidFill>
                  <a:srgbClr val="C00000"/>
                </a:solidFill>
              </a:rPr>
              <a:t>службы:</a:t>
            </a:r>
            <a:endParaRPr lang="ru-RU" sz="2800" b="1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1. </a:t>
            </a:r>
            <a:r>
              <a:rPr lang="ru-RU" sz="2800" b="1" dirty="0" smtClean="0">
                <a:solidFill>
                  <a:srgbClr val="0000FF"/>
                </a:solidFill>
              </a:rPr>
              <a:t>Экономические методы </a:t>
            </a:r>
            <a:r>
              <a:rPr lang="ru-RU" sz="2800" b="1" dirty="0" smtClean="0">
                <a:solidFill>
                  <a:schemeClr val="tx1"/>
                </a:solidFill>
              </a:rPr>
              <a:t>призваны </a:t>
            </a:r>
            <a:r>
              <a:rPr lang="ru-RU" sz="2800" b="1" dirty="0">
                <a:solidFill>
                  <a:schemeClr val="tx1"/>
                </a:solidFill>
              </a:rPr>
              <a:t>стимулировать деятельность персонала, повышать материальную заинтересованность в эффективности его работы. В этих целях применяются такие приемы и средства, как повышение оплаты труда в зависимости от его качества и сложности, выплата премий работникам, добросовестно и с высокой эффективностью выполняющим свой служебный долг, применение других средств стимулирующего характера, в </a:t>
            </a:r>
            <a:r>
              <a:rPr lang="ru-RU" sz="2800" b="1" dirty="0" err="1">
                <a:solidFill>
                  <a:schemeClr val="tx1"/>
                </a:solidFill>
              </a:rPr>
              <a:t>т.ч</a:t>
            </a:r>
            <a:r>
              <a:rPr lang="ru-RU" sz="2800" b="1" dirty="0">
                <a:solidFill>
                  <a:schemeClr val="tx1"/>
                </a:solidFill>
              </a:rPr>
              <a:t>. предоставление работникам различных льгот и преимуществ.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3792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2. </a:t>
            </a:r>
            <a:r>
              <a:rPr lang="ru-RU" b="1" dirty="0" smtClean="0">
                <a:solidFill>
                  <a:srgbClr val="0000FF"/>
                </a:solidFill>
              </a:rPr>
              <a:t>Социально-психологические </a:t>
            </a:r>
            <a:r>
              <a:rPr lang="ru-RU" b="1" dirty="0">
                <a:solidFill>
                  <a:srgbClr val="0000FF"/>
                </a:solidFill>
              </a:rPr>
              <a:t>методы </a:t>
            </a:r>
            <a:r>
              <a:rPr lang="ru-RU" b="1" dirty="0">
                <a:solidFill>
                  <a:schemeClr val="tx1"/>
                </a:solidFill>
              </a:rPr>
              <a:t>представляют собой способы воздействия на сознание и поведение людей в целях социализации членов общества, формирования у персонала социальной солидарности, творческого отношения к делу, инициативы, создания деловой обстановки в трудовых коллективах.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0392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951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3. </a:t>
            </a:r>
            <a:r>
              <a:rPr lang="ru-RU" sz="2800" b="1" dirty="0" smtClean="0">
                <a:solidFill>
                  <a:srgbClr val="0000FF"/>
                </a:solidFill>
              </a:rPr>
              <a:t>Правовые </a:t>
            </a:r>
            <a:r>
              <a:rPr lang="ru-RU" sz="2800" b="1" dirty="0">
                <a:solidFill>
                  <a:srgbClr val="0000FF"/>
                </a:solidFill>
              </a:rPr>
              <a:t>методы </a:t>
            </a:r>
            <a:r>
              <a:rPr lang="ru-RU" sz="2800" b="1" dirty="0">
                <a:solidFill>
                  <a:schemeClr val="tx1"/>
                </a:solidFill>
              </a:rPr>
              <a:t>основаны на регулирующей роли норм права, установленных для определенных видов деятельности. </a:t>
            </a: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C00000"/>
                </a:solidFill>
              </a:rPr>
              <a:t>Правовые </a:t>
            </a:r>
            <a:r>
              <a:rPr lang="ru-RU" sz="2800" b="1" dirty="0">
                <a:solidFill>
                  <a:srgbClr val="C00000"/>
                </a:solidFill>
              </a:rPr>
              <a:t>методы включают в себя:</a:t>
            </a:r>
          </a:p>
          <a:p>
            <a:pPr marL="357188" indent="0" algn="just">
              <a:buNone/>
            </a:pPr>
            <a:r>
              <a:rPr lang="ru-RU" sz="2800" b="1" dirty="0">
                <a:solidFill>
                  <a:schemeClr val="tx1"/>
                </a:solidFill>
              </a:rPr>
              <a:t>1) императивные (обязательные к исполнению);</a:t>
            </a:r>
          </a:p>
          <a:p>
            <a:pPr marL="357188" indent="0" algn="just">
              <a:buNone/>
            </a:pPr>
            <a:r>
              <a:rPr lang="ru-RU" sz="2800" b="1" dirty="0">
                <a:solidFill>
                  <a:schemeClr val="tx1"/>
                </a:solidFill>
              </a:rPr>
              <a:t>2) диспозитивные (предписывающие, что можно делать, а что нельзя);</a:t>
            </a:r>
          </a:p>
          <a:p>
            <a:pPr marL="357188" indent="0" algn="just">
              <a:buNone/>
            </a:pPr>
            <a:r>
              <a:rPr lang="ru-RU" sz="2800" b="1" dirty="0">
                <a:solidFill>
                  <a:schemeClr val="tx1"/>
                </a:solidFill>
              </a:rPr>
              <a:t>3) рекомендательные (указывающие, как поступить в соответствии с нормами права в той или иной управленческой, служебной ситуации);</a:t>
            </a:r>
          </a:p>
          <a:p>
            <a:pPr marL="357188" indent="0" algn="just">
              <a:buNone/>
            </a:pPr>
            <a:r>
              <a:rPr lang="ru-RU" sz="2800" b="1" dirty="0">
                <a:solidFill>
                  <a:schemeClr val="tx1"/>
                </a:solidFill>
              </a:rPr>
              <a:t>4) поощрительные (одобряющие деятельность служащих, творчески руководствующихся нормами права).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6154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844824"/>
            <a:ext cx="8686800" cy="452596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4.	</a:t>
            </a:r>
            <a:r>
              <a:rPr lang="ru-RU" b="1" dirty="0" smtClean="0">
                <a:solidFill>
                  <a:srgbClr val="0000FF"/>
                </a:solidFill>
              </a:rPr>
              <a:t>Морально-этические </a:t>
            </a:r>
            <a:r>
              <a:rPr lang="ru-RU" b="1" dirty="0">
                <a:solidFill>
                  <a:srgbClr val="0000FF"/>
                </a:solidFill>
              </a:rPr>
              <a:t>методы </a:t>
            </a:r>
            <a:r>
              <a:rPr lang="ru-RU" b="1" dirty="0">
                <a:solidFill>
                  <a:schemeClr val="tx1"/>
                </a:solidFill>
              </a:rPr>
              <a:t>— это способы нравственного регулирования действий человека во всех сферах жизнедеятельности, в </a:t>
            </a:r>
            <a:r>
              <a:rPr lang="ru-RU" b="1" dirty="0" err="1">
                <a:solidFill>
                  <a:schemeClr val="tx1"/>
                </a:solidFill>
              </a:rPr>
              <a:t>т.ч</a:t>
            </a:r>
            <a:r>
              <a:rPr lang="ru-RU" b="1" dirty="0">
                <a:solidFill>
                  <a:schemeClr val="tx1"/>
                </a:solidFill>
              </a:rPr>
              <a:t>. в труде, в отношениях с окружающими, в быту.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2623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80"/>
            <a:ext cx="8686800" cy="561662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5.  </a:t>
            </a:r>
            <a:r>
              <a:rPr lang="ru-RU" b="1" dirty="0" smtClean="0">
                <a:solidFill>
                  <a:srgbClr val="0000FF"/>
                </a:solidFill>
              </a:rPr>
              <a:t>Административные </a:t>
            </a:r>
            <a:r>
              <a:rPr lang="ru-RU" b="1" dirty="0">
                <a:solidFill>
                  <a:srgbClr val="0000FF"/>
                </a:solidFill>
              </a:rPr>
              <a:t>методы </a:t>
            </a:r>
            <a:r>
              <a:rPr lang="ru-RU" b="1" dirty="0">
                <a:solidFill>
                  <a:schemeClr val="tx1"/>
                </a:solidFill>
              </a:rPr>
              <a:t>— это установление административных норм принятия решений и распоряжений, контроля за их осуществлением, работа с кадрами управленческого аппарата (отбор, подбор, ротация, управление карьерой, оценка и др.), привлечение способных работников к принятию управленческих решений, поддержание у персонала муниципальной службы высокого уровня организованности, порядка и исполнительской дисциплины.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0218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Ключевое </a:t>
            </a:r>
            <a:r>
              <a:rPr lang="ru-RU" b="1" dirty="0">
                <a:solidFill>
                  <a:schemeClr val="tx1"/>
                </a:solidFill>
              </a:rPr>
              <a:t>значение в процессах кадрового обеспечения и развития кадрового потенциала муниципальной службы имеет деятельность, связанная с </a:t>
            </a:r>
            <a:r>
              <a:rPr lang="ru-RU" b="1" dirty="0">
                <a:solidFill>
                  <a:srgbClr val="0000FF"/>
                </a:solidFill>
              </a:rPr>
              <a:t>подбором, оценкой и расстановкой</a:t>
            </a:r>
            <a:r>
              <a:rPr lang="ru-RU" b="1" dirty="0">
                <a:solidFill>
                  <a:schemeClr val="tx1"/>
                </a:solidFill>
              </a:rPr>
              <a:t> муниципальных служащих.</a:t>
            </a:r>
          </a:p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9900"/>
                </a:solidFill>
              </a:rPr>
              <a:t>Подбор </a:t>
            </a:r>
            <a:r>
              <a:rPr lang="ru-RU" b="1" i="1" dirty="0">
                <a:solidFill>
                  <a:srgbClr val="009900"/>
                </a:solidFill>
              </a:rPr>
              <a:t>муниципальных служащих</a:t>
            </a:r>
            <a:r>
              <a:rPr lang="ru-RU" b="1" dirty="0">
                <a:solidFill>
                  <a:srgbClr val="009900"/>
                </a:solidFill>
              </a:rPr>
              <a:t> заключается</a:t>
            </a:r>
            <a:r>
              <a:rPr lang="ru-RU" b="1" dirty="0">
                <a:solidFill>
                  <a:schemeClr val="tx1"/>
                </a:solidFill>
              </a:rPr>
              <a:t> в установлении пригодности работников (оценке) и отборе наиболее подготовленных для выполнения обязанностей по определенной должности муниципальной службы.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45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300" b="1" i="1" dirty="0" smtClean="0">
                <a:solidFill>
                  <a:schemeClr val="tx1"/>
                </a:solidFill>
              </a:rPr>
              <a:t>	</a:t>
            </a:r>
            <a:r>
              <a:rPr lang="ru-RU" sz="3300" b="1" i="1" dirty="0" smtClean="0">
                <a:solidFill>
                  <a:srgbClr val="009900"/>
                </a:solidFill>
              </a:rPr>
              <a:t>Расстановка</a:t>
            </a:r>
            <a:r>
              <a:rPr lang="ru-RU" sz="3300" b="1" dirty="0" smtClean="0">
                <a:solidFill>
                  <a:srgbClr val="009900"/>
                </a:solidFill>
              </a:rPr>
              <a:t> </a:t>
            </a:r>
            <a:r>
              <a:rPr lang="ru-RU" sz="3300" b="1" dirty="0">
                <a:solidFill>
                  <a:srgbClr val="009900"/>
                </a:solidFill>
              </a:rPr>
              <a:t>муниципальных служащих предполагает </a:t>
            </a:r>
            <a:r>
              <a:rPr lang="ru-RU" sz="3300" b="1" dirty="0">
                <a:solidFill>
                  <a:schemeClr val="tx1"/>
                </a:solidFill>
              </a:rPr>
              <a:t>обоснованное и экономически целесообразное распределение работников по структурным подразделениям и должностям в соответствии с уровнем и профилем подготовки, опытом работы, деловыми и личностными качествами.</a:t>
            </a:r>
          </a:p>
          <a:p>
            <a:pPr marL="0" indent="0" algn="just">
              <a:buNone/>
            </a:pPr>
            <a:endParaRPr lang="ru-RU" sz="33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8227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620688"/>
            <a:ext cx="8686800" cy="576064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По </a:t>
            </a:r>
            <a:r>
              <a:rPr lang="ru-RU" sz="2800" b="1" dirty="0">
                <a:solidFill>
                  <a:schemeClr val="tx1"/>
                </a:solidFill>
              </a:rPr>
              <a:t>выполняемым функциям муниципальные служащие могут быть отнесены к </a:t>
            </a:r>
            <a:r>
              <a:rPr lang="ru-RU" sz="2800" b="1" dirty="0">
                <a:solidFill>
                  <a:srgbClr val="C00000"/>
                </a:solidFill>
              </a:rPr>
              <a:t>низовому, среднему и высшему</a:t>
            </a:r>
            <a:r>
              <a:rPr lang="ru-RU" sz="2800" b="1" dirty="0">
                <a:solidFill>
                  <a:schemeClr val="tx1"/>
                </a:solidFill>
              </a:rPr>
              <a:t> звену управления.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С </a:t>
            </a:r>
            <a:r>
              <a:rPr lang="ru-RU" sz="2800" b="1" dirty="0">
                <a:solidFill>
                  <a:schemeClr val="tx1"/>
                </a:solidFill>
              </a:rPr>
              <a:t>учетом выполняемых функций к муниципальным служащим </a:t>
            </a:r>
            <a:r>
              <a:rPr lang="ru-RU" sz="2800" b="1" dirty="0">
                <a:solidFill>
                  <a:srgbClr val="009900"/>
                </a:solidFill>
              </a:rPr>
              <a:t>предъявляются следующие требования</a:t>
            </a:r>
            <a:r>
              <a:rPr lang="ru-RU" sz="2800" b="1" dirty="0">
                <a:solidFill>
                  <a:schemeClr val="tx1"/>
                </a:solidFill>
              </a:rPr>
              <a:t>:</a:t>
            </a:r>
          </a:p>
          <a:p>
            <a:pPr indent="371475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00FF"/>
                </a:solidFill>
              </a:rPr>
              <a:t>низовое </a:t>
            </a:r>
            <a:r>
              <a:rPr lang="ru-RU" sz="2800" b="1" dirty="0">
                <a:solidFill>
                  <a:srgbClr val="0000FF"/>
                </a:solidFill>
              </a:rPr>
              <a:t>звено </a:t>
            </a:r>
            <a:r>
              <a:rPr lang="ru-RU" sz="2800" b="1" dirty="0">
                <a:solidFill>
                  <a:schemeClr val="tx1"/>
                </a:solidFill>
              </a:rPr>
              <a:t>– знание конкретной сферы деятельности специалиста, методов подготовки и принятия управленческих решений, способов мотивации труда, психологии, умение ослаблять напряжение, в том числе вызванное решение руководства;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359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60648"/>
            <a:ext cx="8686800" cy="4525962"/>
          </a:xfrm>
        </p:spPr>
        <p:txBody>
          <a:bodyPr/>
          <a:lstStyle/>
          <a:p>
            <a:pPr indent="457200" algn="just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00FF"/>
                </a:solidFill>
              </a:rPr>
              <a:t>среднее </a:t>
            </a:r>
            <a:r>
              <a:rPr lang="ru-RU" sz="2800" b="1" dirty="0">
                <a:solidFill>
                  <a:srgbClr val="0000FF"/>
                </a:solidFill>
              </a:rPr>
              <a:t>звено </a:t>
            </a:r>
            <a:r>
              <a:rPr lang="ru-RU" sz="2800" b="1" dirty="0">
                <a:solidFill>
                  <a:schemeClr val="tx1"/>
                </a:solidFill>
              </a:rPr>
              <a:t>– знание научных методов управления, общего менеджмента, специальных экономических и управленческих наук, владение практическими инструментами и методиками этих наук, знание социально-психологических методов управления, аналитические навыки;</a:t>
            </a:r>
          </a:p>
          <a:p>
            <a:pPr indent="457200" algn="just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00FF"/>
                </a:solidFill>
              </a:rPr>
              <a:t>высшее </a:t>
            </a:r>
            <a:r>
              <a:rPr lang="ru-RU" sz="2800" b="1" dirty="0">
                <a:solidFill>
                  <a:srgbClr val="0000FF"/>
                </a:solidFill>
              </a:rPr>
              <a:t>звено </a:t>
            </a:r>
            <a:r>
              <a:rPr lang="ru-RU" sz="2800" b="1" dirty="0">
                <a:solidFill>
                  <a:schemeClr val="tx1"/>
                </a:solidFill>
              </a:rPr>
              <a:t>– умение предвидеть и оценить ситуацию, перспективность того или иного дела, гибкость и адаптивность к изменениям внешней среды, обладание качествами лидера, владение инструментами стратегического и инновационного менеджмента, знания по специальным и конкретным муниципальным наукам, социально-психологические и другие навыки.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0871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686800" cy="838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</a:rPr>
              <a:t>Вопрос 1. кадровая политика в органах местного самоуправления: понятие, особенности разработки и реализации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04800" y="2060847"/>
            <a:ext cx="8686800" cy="46606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	</a:t>
            </a:r>
            <a:r>
              <a:rPr lang="ru-RU" sz="3600" b="1" dirty="0" smtClean="0">
                <a:solidFill>
                  <a:srgbClr val="0000FF"/>
                </a:solidFill>
              </a:rPr>
              <a:t>Кадры </a:t>
            </a:r>
            <a:r>
              <a:rPr lang="ru-RU" sz="3600" b="1" dirty="0">
                <a:solidFill>
                  <a:srgbClr val="0000FF"/>
                </a:solidFill>
              </a:rPr>
              <a:t>муниципального управления </a:t>
            </a:r>
            <a:r>
              <a:rPr lang="ru-RU" sz="3600" b="1" dirty="0">
                <a:solidFill>
                  <a:schemeClr val="tx1"/>
                </a:solidFill>
              </a:rPr>
              <a:t>— это совокупность работников, профессионально выполняющих функции муниципального управления или способствующих их осуществлению, а также обеспечивающих управление муниципальным хозяйством.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7D020CA-3800-4E74-9DEA-27EF0308C088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При </a:t>
            </a:r>
            <a:r>
              <a:rPr lang="ru-RU" b="1" dirty="0">
                <a:solidFill>
                  <a:srgbClr val="009900"/>
                </a:solidFill>
              </a:rPr>
              <a:t>подборе кадров муниципальной службы</a:t>
            </a:r>
            <a:r>
              <a:rPr lang="ru-RU" b="1" dirty="0">
                <a:solidFill>
                  <a:schemeClr val="tx1"/>
                </a:solidFill>
              </a:rPr>
              <a:t> может быть предусмотрен конкурс на замещение соответствующих должностей. При этом наряду с оценкой уровня и профиля образования претендента, квалификации, стажа, направлений предыдущей деятельности и других формальных показателей, важной становится оценка его личностных качеств и совместимости с окружением.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При </a:t>
            </a:r>
            <a:r>
              <a:rPr lang="ru-RU" b="1" dirty="0">
                <a:solidFill>
                  <a:srgbClr val="009900"/>
                </a:solidFill>
              </a:rPr>
              <a:t>отборе муниципальных служащих</a:t>
            </a:r>
            <a:r>
              <a:rPr lang="ru-RU" b="1" dirty="0">
                <a:solidFill>
                  <a:schemeClr val="tx1"/>
                </a:solidFill>
              </a:rPr>
              <a:t> с ними проводится собеседование, цель которого — дополнить данные письменных источников.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0047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Методы </a:t>
            </a:r>
            <a:r>
              <a:rPr lang="ru-RU" b="1" dirty="0">
                <a:solidFill>
                  <a:srgbClr val="009900"/>
                </a:solidFill>
              </a:rPr>
              <a:t>оценки </a:t>
            </a:r>
            <a:r>
              <a:rPr lang="ru-RU" b="1" dirty="0">
                <a:solidFill>
                  <a:schemeClr val="tx1"/>
                </a:solidFill>
              </a:rPr>
              <a:t>муниципальных служащих зависят, прежде всего, от характера и специфики их работы. Для выявления у кандидата качеств, необходимых для замещения вакантной должности муниципальной службы, может быть проведено анкетирование.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89115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Для</a:t>
            </a:r>
            <a:r>
              <a:rPr lang="ru-RU" b="1" dirty="0">
                <a:solidFill>
                  <a:schemeClr val="tx1"/>
                </a:solidFill>
              </a:rPr>
              <a:t> </a:t>
            </a:r>
            <a:r>
              <a:rPr lang="ru-RU" b="1" dirty="0">
                <a:solidFill>
                  <a:srgbClr val="009900"/>
                </a:solidFill>
              </a:rPr>
              <a:t>оценки претендентов на муниципальную службу</a:t>
            </a:r>
            <a:r>
              <a:rPr lang="ru-RU" b="1" dirty="0">
                <a:solidFill>
                  <a:schemeClr val="tx1"/>
                </a:solidFill>
              </a:rPr>
              <a:t> иногда полезно использовать тестирование. Оно заключается в решении претендентом заранее подготовленных задач (тестов) по какой-либо проблеме из соответствующей сферы муниципальной деятельности и установлении на этой основе количественных показателей, определяющих уровень кандидата.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85802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741363"/>
            <a:ext cx="8686800" cy="812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3. СИСТЕМА ПОДГОТОВКИ, ПЕРЕПОДГОТОВКИ И ПОВЫШЕНИЯ КВАЛИФИКАЦИИ МУНИЦИПАЛЬНЫХ СЛУЖАЩИХ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420888"/>
            <a:ext cx="8686800" cy="3846785"/>
          </a:xfrm>
        </p:spPr>
        <p:txBody>
          <a:bodyPr/>
          <a:lstStyle/>
          <a:p>
            <a:pPr marL="0" indent="0" algn="just"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Для </a:t>
            </a:r>
            <a:r>
              <a:rPr lang="ru-RU" sz="3000" b="1" dirty="0">
                <a:solidFill>
                  <a:schemeClr val="tx1"/>
                </a:solidFill>
              </a:rPr>
              <a:t>определения уровня профессиональной </a:t>
            </a:r>
            <a:r>
              <a:rPr lang="ru-RU" sz="3000" b="1" i="1" dirty="0">
                <a:solidFill>
                  <a:schemeClr val="tx1"/>
                </a:solidFill>
              </a:rPr>
              <a:t>подготовки </a:t>
            </a:r>
            <a:r>
              <a:rPr lang="ru-RU" sz="3000" b="1" dirty="0">
                <a:solidFill>
                  <a:schemeClr val="tx1"/>
                </a:solidFill>
              </a:rPr>
              <a:t>муниципальных служащих и соответствия их занимаемым должностям, стимулирования роста квалификации и повышения ответственности за исполнение ими своих должностных обязанностей, развития у них инициативы и творческой активности используются специальные методы, в числе которых аттестация муниципальных служащих.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8942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24744"/>
            <a:ext cx="8686800" cy="5184576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По </a:t>
            </a:r>
            <a:r>
              <a:rPr lang="ru-RU" b="1" dirty="0">
                <a:solidFill>
                  <a:schemeClr val="tx1"/>
                </a:solidFill>
              </a:rPr>
              <a:t>результатам аттестации муниципального служащего аттестационная </a:t>
            </a:r>
            <a:r>
              <a:rPr lang="ru-RU" b="1" dirty="0">
                <a:solidFill>
                  <a:srgbClr val="009900"/>
                </a:solidFill>
              </a:rPr>
              <a:t>комиссия дает одну из следующих оценок:</a:t>
            </a:r>
          </a:p>
          <a:p>
            <a:pPr marL="80010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соответствует </a:t>
            </a:r>
            <a:r>
              <a:rPr lang="ru-RU" b="1" dirty="0">
                <a:solidFill>
                  <a:schemeClr val="tx1"/>
                </a:solidFill>
              </a:rPr>
              <a:t>занимаемой должности;</a:t>
            </a:r>
          </a:p>
          <a:p>
            <a:pPr marL="80010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соответствует </a:t>
            </a:r>
            <a:r>
              <a:rPr lang="ru-RU" b="1" dirty="0">
                <a:solidFill>
                  <a:schemeClr val="tx1"/>
                </a:solidFill>
              </a:rPr>
              <a:t>занимаемой должности при условии улучшения работы и выполнении рекомендаций комиссии с повторной аттестацией через год;</a:t>
            </a:r>
          </a:p>
          <a:p>
            <a:pPr marL="80010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не </a:t>
            </a:r>
            <a:r>
              <a:rPr lang="ru-RU" b="1" dirty="0">
                <a:solidFill>
                  <a:schemeClr val="tx1"/>
                </a:solidFill>
              </a:rPr>
              <a:t>соответствует занимаемой должности.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06796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случае выявления в ходе аттестации (оценки) низкого уровня подготовки муниципального служащего и не соответствия его занимаемой должности, в органах местного самоуправления приводится в действие система переподготовки и повышения квалификации муниципальных служащих.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40638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Под </a:t>
            </a:r>
            <a:r>
              <a:rPr lang="ru-RU" sz="2800" b="1" i="1" dirty="0">
                <a:solidFill>
                  <a:srgbClr val="0000FF"/>
                </a:solidFill>
              </a:rPr>
              <a:t>профессиональной переподготовкой</a:t>
            </a:r>
            <a:r>
              <a:rPr lang="ru-RU" sz="2800" b="1" dirty="0">
                <a:solidFill>
                  <a:srgbClr val="0000FF"/>
                </a:solidFill>
              </a:rPr>
              <a:t> понимается </a:t>
            </a:r>
            <a:r>
              <a:rPr lang="ru-RU" sz="2800" b="1" dirty="0">
                <a:solidFill>
                  <a:schemeClr val="tx1"/>
                </a:solidFill>
              </a:rPr>
              <a:t>обучение муниципальных служащих с целью получения дополнительных теоретических знаний, практических навыков, необходимых для выполнения новых видов профессиональной деятельности.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Профессиональная </a:t>
            </a:r>
            <a:r>
              <a:rPr lang="ru-RU" sz="2800" b="1" dirty="0">
                <a:solidFill>
                  <a:srgbClr val="0000FF"/>
                </a:solidFill>
              </a:rPr>
              <a:t>переподготовка осуществляется </a:t>
            </a:r>
            <a:r>
              <a:rPr lang="ru-RU" sz="2800" b="1" dirty="0">
                <a:solidFill>
                  <a:schemeClr val="tx1"/>
                </a:solidFill>
              </a:rPr>
              <a:t>по программам в объеме свыше 500 часов, длится от трех до шести месяцев с отрывом от работы и от шести месяцев до года без отрыва от работы, заканчиваясь защитой выпускной квалификационной работы.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33005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1"/>
            <a:ext cx="8686800" cy="599715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i="1" dirty="0" smtClean="0">
                <a:solidFill>
                  <a:srgbClr val="009900"/>
                </a:solidFill>
              </a:rPr>
              <a:t>Подготовка</a:t>
            </a:r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— это обучение с целью приобретения профессиональных знаний, навыков, умений по специальности.</a:t>
            </a:r>
          </a:p>
          <a:p>
            <a:pPr mar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i="1" dirty="0" smtClean="0">
                <a:solidFill>
                  <a:srgbClr val="009900"/>
                </a:solidFill>
              </a:rPr>
              <a:t>Переподготовка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— это обучение с целью получения дополнительных знаний, навыков.</a:t>
            </a:r>
          </a:p>
          <a:p>
            <a:pPr mar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i="1" dirty="0" smtClean="0">
                <a:solidFill>
                  <a:srgbClr val="009900"/>
                </a:solidFill>
              </a:rPr>
              <a:t>Повышение </a:t>
            </a:r>
            <a:r>
              <a:rPr lang="ru-RU" sz="2800" b="1" i="1" dirty="0">
                <a:solidFill>
                  <a:srgbClr val="009900"/>
                </a:solidFill>
              </a:rPr>
              <a:t>квалификации</a:t>
            </a:r>
            <a:r>
              <a:rPr lang="ru-RU" sz="2800" b="1" dirty="0">
                <a:solidFill>
                  <a:srgbClr val="009900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– это обновление теоретических и практических знаний муниципальных служащих в связи с необходимостью освоения ими современных методов решения профессиональных задач.</a:t>
            </a:r>
          </a:p>
          <a:p>
            <a:pPr marL="0" indent="0" algn="just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i="1" dirty="0" smtClean="0">
                <a:solidFill>
                  <a:srgbClr val="009900"/>
                </a:solidFill>
              </a:rPr>
              <a:t>Стажировка</a:t>
            </a:r>
            <a:r>
              <a:rPr lang="ru-RU" sz="2800" b="1" i="1" dirty="0" smtClean="0">
                <a:solidFill>
                  <a:schemeClr val="tx1"/>
                </a:solidFill>
              </a:rPr>
              <a:t> -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закрепление профессиональных знаний и навыков, полученных в результате теоретической подготовки.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76320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62068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C00000"/>
                </a:solidFill>
              </a:rPr>
              <a:t>Срок </a:t>
            </a:r>
            <a:r>
              <a:rPr lang="ru-RU" sz="2800" b="1" dirty="0">
                <a:solidFill>
                  <a:srgbClr val="C00000"/>
                </a:solidFill>
              </a:rPr>
              <a:t>повышения квалификации с отрывом от работы</a:t>
            </a:r>
            <a:r>
              <a:rPr lang="ru-RU" sz="2800" b="1" dirty="0">
                <a:solidFill>
                  <a:schemeClr val="tx1"/>
                </a:solidFill>
              </a:rPr>
              <a:t> составляет от двух до шести недель и без отрыва от работы — от шести недель до шести месяцев. Обучение осуществляется по мере необходимости, но не реже раза в три года в течение всей трудовой деятельности муниципального служащего.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C00000"/>
                </a:solidFill>
              </a:rPr>
              <a:t>Стажировка </a:t>
            </a:r>
            <a:r>
              <a:rPr lang="ru-RU" sz="2800" b="1" dirty="0">
                <a:solidFill>
                  <a:srgbClr val="C00000"/>
                </a:solidFill>
              </a:rPr>
              <a:t>является отдельным видом дополнительного профессионального образования. </a:t>
            </a:r>
            <a:r>
              <a:rPr lang="ru-RU" sz="2800" b="1" dirty="0">
                <a:solidFill>
                  <a:schemeClr val="tx1"/>
                </a:solidFill>
              </a:rPr>
              <a:t>Во время стажировки изучается передовой опыт муниципального управления, приобретаются профессиональные и организаторские навыки по занимаемой или более высокой должности.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99939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88639"/>
            <a:ext cx="8686800" cy="653283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700" b="1" dirty="0" smtClean="0">
                <a:solidFill>
                  <a:schemeClr val="tx1"/>
                </a:solidFill>
              </a:rPr>
              <a:t>	</a:t>
            </a:r>
            <a:r>
              <a:rPr lang="ru-RU" sz="2700" b="1" dirty="0" smtClean="0">
                <a:solidFill>
                  <a:srgbClr val="009900"/>
                </a:solidFill>
              </a:rPr>
              <a:t>Система подготовки, переподготовки и повышения квалификации </a:t>
            </a:r>
            <a:r>
              <a:rPr lang="ru-RU" sz="2700" b="1" dirty="0" smtClean="0">
                <a:solidFill>
                  <a:schemeClr val="tx1"/>
                </a:solidFill>
              </a:rPr>
              <a:t>муниципальных служащих служит подсистемой образовательной системы России и в качестве структурных элементов </a:t>
            </a:r>
            <a:r>
              <a:rPr lang="ru-RU" sz="2700" b="1" dirty="0" smtClean="0">
                <a:solidFill>
                  <a:srgbClr val="009900"/>
                </a:solidFill>
              </a:rPr>
              <a:t>включает:</a:t>
            </a:r>
          </a:p>
          <a:p>
            <a:pPr marL="900113" algn="just" defTabSz="900113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chemeClr val="tx1"/>
                </a:solidFill>
              </a:rPr>
              <a:t>государственные и негосударственные учреждения высшего и дополнительного профессионального образования;</a:t>
            </a:r>
          </a:p>
          <a:p>
            <a:pPr marL="900113" algn="just" defTabSz="900113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chemeClr val="tx1"/>
                </a:solidFill>
              </a:rPr>
              <a:t>профессиональные образовательные планы и программы (основные и дополнительные);</a:t>
            </a:r>
          </a:p>
          <a:p>
            <a:pPr marL="900113" algn="just" defTabSz="900113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chemeClr val="tx1"/>
                </a:solidFill>
              </a:rPr>
              <a:t>соответствующие государственные образовательные стандарты;</a:t>
            </a:r>
          </a:p>
          <a:p>
            <a:pPr marL="900113" algn="just" defTabSz="900113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700" b="1" dirty="0" smtClean="0">
                <a:solidFill>
                  <a:schemeClr val="tx1"/>
                </a:solidFill>
              </a:rPr>
              <a:t>органы управления подготовкой и переподготовкой государственных и муниципальных служащих и подведомственные им учреждения и предприятия.</a:t>
            </a:r>
            <a:endParaRPr lang="ru-RU" sz="27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0188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937" y="476672"/>
            <a:ext cx="8686800" cy="583264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Суть </a:t>
            </a:r>
            <a:r>
              <a:rPr lang="ru-RU" b="1" dirty="0">
                <a:solidFill>
                  <a:srgbClr val="C00000"/>
                </a:solidFill>
              </a:rPr>
              <a:t>кадровой политики</a:t>
            </a:r>
            <a:r>
              <a:rPr lang="ru-RU" b="1" dirty="0">
                <a:solidFill>
                  <a:schemeClr val="tx1"/>
                </a:solidFill>
              </a:rPr>
              <a:t> в системе муниципального управления состоит в привлечении, закреплении и адекватном использовании на муниципальной службе высококвалифицированных специалистов, в создании условий для реализации ими своего профессионального потенциала для успешного исполнения должностных обязанностей и обеспечения на этой основе эффективного функционирования органов местного самоуправления.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9468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При </a:t>
            </a:r>
            <a:r>
              <a:rPr lang="ru-RU" b="1" dirty="0">
                <a:solidFill>
                  <a:schemeClr val="tx1"/>
                </a:solidFill>
              </a:rPr>
              <a:t>функционировании системы подготовки, переподготовки и повышения квалификации муниципальных служащих </a:t>
            </a:r>
            <a:r>
              <a:rPr lang="ru-RU" b="1" dirty="0">
                <a:solidFill>
                  <a:srgbClr val="009900"/>
                </a:solidFill>
              </a:rPr>
              <a:t>должны учитываться следующие принципы: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64809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60648"/>
            <a:ext cx="8686800" cy="6460827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>
                <a:solidFill>
                  <a:srgbClr val="0000FF"/>
                </a:solidFill>
              </a:rPr>
              <a:t>Обеспечение опережающего характера </a:t>
            </a:r>
            <a:r>
              <a:rPr lang="ru-RU" b="1" dirty="0" smtClean="0">
                <a:solidFill>
                  <a:srgbClr val="0000FF"/>
                </a:solidFill>
              </a:rPr>
              <a:t>обучения.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0000FF"/>
                </a:solidFill>
              </a:rPr>
              <a:t>	</a:t>
            </a:r>
            <a:r>
              <a:rPr lang="ru-RU" b="1" dirty="0" smtClean="0">
                <a:solidFill>
                  <a:schemeClr val="tx1"/>
                </a:solidFill>
              </a:rPr>
              <a:t>Реализация </a:t>
            </a:r>
            <a:r>
              <a:rPr lang="ru-RU" b="1" dirty="0">
                <a:solidFill>
                  <a:schemeClr val="tx1"/>
                </a:solidFill>
              </a:rPr>
              <a:t>этого принципа связана с определением и анализом проблем развития территории, решение которых требует дополнительного обучения муниципальных служащих, выявлением приоритетных направлений и целей обучения, формированием системы мер, направленных на обеспечение дополнительного профессионального образования этих работников и создание действенной системы контроля за ходом ее реализации.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56664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 defTabSz="628650">
              <a:buNone/>
              <a:tabLst>
                <a:tab pos="1343025" algn="l"/>
                <a:tab pos="1800225" algn="l"/>
              </a:tabLst>
            </a:pPr>
            <a:r>
              <a:rPr lang="ru-RU" b="1" dirty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chemeClr val="tx1"/>
                </a:solidFill>
              </a:rPr>
              <a:t>2. </a:t>
            </a:r>
            <a:r>
              <a:rPr lang="ru-RU" b="1" dirty="0" smtClean="0">
                <a:solidFill>
                  <a:srgbClr val="0000FF"/>
                </a:solidFill>
              </a:rPr>
              <a:t>Непрерывность обучения.</a:t>
            </a:r>
          </a:p>
          <a:p>
            <a:pPr marL="0" indent="0" algn="just" defTabSz="628650">
              <a:buNone/>
              <a:tabLst>
                <a:tab pos="1343025" algn="l"/>
                <a:tab pos="1800225" algn="l"/>
              </a:tabLst>
            </a:pPr>
            <a:r>
              <a:rPr lang="ru-RU" b="1" dirty="0">
                <a:solidFill>
                  <a:srgbClr val="0000FF"/>
                </a:solidFill>
              </a:rPr>
              <a:t>	</a:t>
            </a:r>
            <a:r>
              <a:rPr lang="ru-RU" b="1" dirty="0" smtClean="0">
                <a:solidFill>
                  <a:schemeClr val="tx1"/>
                </a:solidFill>
              </a:rPr>
              <a:t>Непрерывность </a:t>
            </a:r>
            <a:r>
              <a:rPr lang="ru-RU" b="1" dirty="0">
                <a:solidFill>
                  <a:schemeClr val="tx1"/>
                </a:solidFill>
              </a:rPr>
              <a:t>обучения предполагает преемственность процессов подготовки, профессиональной переподготовки и повышения квалификации муниципальных служащих в соответствии с требованиями образовательных стандартов, т. е. такую организацию обучения, когда содержание текущей учебы связано с предыдущим обучением и обеспечивает необходимое качество выполнения должностных обязанностей.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83359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80"/>
            <a:ext cx="8686800" cy="604867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50" b="1" dirty="0" smtClean="0">
                <a:solidFill>
                  <a:schemeClr val="tx1"/>
                </a:solidFill>
              </a:rPr>
              <a:t>	3</a:t>
            </a:r>
            <a:r>
              <a:rPr lang="ru-RU" sz="2850" b="1" dirty="0">
                <a:solidFill>
                  <a:schemeClr val="tx1"/>
                </a:solidFill>
              </a:rPr>
              <a:t>. </a:t>
            </a:r>
            <a:r>
              <a:rPr lang="ru-RU" sz="2850" b="1" dirty="0">
                <a:solidFill>
                  <a:srgbClr val="0000FF"/>
                </a:solidFill>
              </a:rPr>
              <a:t>Целевая направленность </a:t>
            </a:r>
            <a:r>
              <a:rPr lang="ru-RU" sz="2850" b="1" dirty="0" smtClean="0">
                <a:solidFill>
                  <a:srgbClr val="0000FF"/>
                </a:solidFill>
              </a:rPr>
              <a:t>обучения.</a:t>
            </a:r>
          </a:p>
          <a:p>
            <a:pPr marL="0" indent="0" algn="just">
              <a:buNone/>
            </a:pPr>
            <a:r>
              <a:rPr lang="ru-RU" sz="2850" b="1" dirty="0">
                <a:solidFill>
                  <a:srgbClr val="0000FF"/>
                </a:solidFill>
              </a:rPr>
              <a:t>	</a:t>
            </a:r>
            <a:r>
              <a:rPr lang="ru-RU" sz="2850" b="1" dirty="0" smtClean="0">
                <a:solidFill>
                  <a:schemeClr val="tx1"/>
                </a:solidFill>
              </a:rPr>
              <a:t>Реализация </a:t>
            </a:r>
            <a:r>
              <a:rPr lang="ru-RU" sz="2850" b="1" dirty="0">
                <a:solidFill>
                  <a:schemeClr val="tx1"/>
                </a:solidFill>
              </a:rPr>
              <a:t>этого принципа связана с обеспечением интенсификации и оптимизации учебного процесса, развитием послевузовского образования (аспирантура, докторантура, соискательство, магистратура). При этом возможно использование многообразных форм получения образования: очная, очно-заочная (вечерняя), заочная, дистанционное образование, экстернат в специальных образовательных учреждениях повышения квалификации, по месту работы муниципальных служащих, самообразование и т. п.</a:t>
            </a:r>
          </a:p>
          <a:p>
            <a:pPr marL="0" indent="0" algn="just">
              <a:buNone/>
            </a:pPr>
            <a:endParaRPr lang="ru-RU" sz="285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83537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80"/>
            <a:ext cx="8686800" cy="554461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4</a:t>
            </a:r>
            <a:r>
              <a:rPr lang="ru-RU" sz="2800" b="1" dirty="0">
                <a:solidFill>
                  <a:schemeClr val="tx1"/>
                </a:solidFill>
              </a:rPr>
              <a:t>. </a:t>
            </a:r>
            <a:r>
              <a:rPr lang="ru-RU" sz="2800" b="1" dirty="0">
                <a:solidFill>
                  <a:srgbClr val="0000FF"/>
                </a:solidFill>
              </a:rPr>
              <a:t>Научность.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Этот </a:t>
            </a:r>
            <a:r>
              <a:rPr lang="ru-RU" sz="2800" b="1" dirty="0">
                <a:solidFill>
                  <a:schemeClr val="tx1"/>
                </a:solidFill>
              </a:rPr>
              <a:t>принцип предусматривает организацию образовательного процесса на основе внедрения в обучение результатов научных исследований, анализа современной практики муниципального управления, отечественного и зарубежного опыта.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5</a:t>
            </a:r>
            <a:r>
              <a:rPr lang="ru-RU" sz="2800" b="1" dirty="0">
                <a:solidFill>
                  <a:schemeClr val="tx1"/>
                </a:solidFill>
              </a:rPr>
              <a:t>. </a:t>
            </a:r>
            <a:r>
              <a:rPr lang="ru-RU" sz="2800" b="1" dirty="0">
                <a:solidFill>
                  <a:srgbClr val="0000FF"/>
                </a:solidFill>
              </a:rPr>
              <a:t>Функционирование системы обучения преимущественно на основе государственного и муниципального заказа.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2800" b="1" dirty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chemeClr val="tx1"/>
                </a:solidFill>
              </a:rPr>
              <a:t>Этот </a:t>
            </a:r>
            <a:r>
              <a:rPr lang="ru-RU" sz="2800" b="1" dirty="0">
                <a:solidFill>
                  <a:schemeClr val="tx1"/>
                </a:solidFill>
              </a:rPr>
              <a:t>принцип предполагает проведение обучения за счет средств федерального, региональных и местных бюджетов при возможном привлечении других финансовых источников.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22451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6498" y="548679"/>
            <a:ext cx="8686800" cy="6172795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6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>
                <a:solidFill>
                  <a:srgbClr val="0000FF"/>
                </a:solidFill>
              </a:rPr>
              <a:t>Единое научно-методическое управление деятельностью всех элементов системы.</a:t>
            </a:r>
            <a:r>
              <a:rPr lang="ru-RU" b="1" dirty="0">
                <a:solidFill>
                  <a:schemeClr val="tx1"/>
                </a:solidFill>
              </a:rPr>
              <a:t> 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chemeClr val="tx1"/>
                </a:solidFill>
              </a:rPr>
              <a:t>Для</a:t>
            </a:r>
            <a:r>
              <a:rPr lang="ru-RU" b="1" dirty="0">
                <a:solidFill>
                  <a:schemeClr val="tx1"/>
                </a:solidFill>
              </a:rPr>
              <a:t> совершенствования системы подготовки, переподготовки и повышения квалификации государственных и муниципальных служащих по направлению «Государственное и муниципальное управление» (38.03.04) выделяются государственные вузы, которые осуществляют региональную координацию учебной деятельности по образовательным округам.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40641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3"/>
            <a:ext cx="8686800" cy="606916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7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>
                <a:solidFill>
                  <a:srgbClr val="0000FF"/>
                </a:solidFill>
              </a:rPr>
              <a:t>Обеспечение участия в процессе управления обучением заказчиков на образовательные услуги. </a:t>
            </a:r>
            <a:r>
              <a:rPr lang="ru-RU" b="1" dirty="0">
                <a:solidFill>
                  <a:schemeClr val="tx1"/>
                </a:solidFill>
              </a:rPr>
              <a:t>В системе подготовки, переподготовки и повышения квалификации муниципальных служащих действуют три субъекта: будущий специалист или муниципальный служащий, проходящий обучение; учебное заведение, реализующее программу обучения; муниципальный орган, заинтересованный в получении квалифицированного, компетентного специалиста.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11226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4. ФОРМИРОВАНИЕ КАДРОВОГО </a:t>
            </a:r>
            <a:r>
              <a:rPr lang="ru-RU" b="1" dirty="0" smtClean="0">
                <a:solidFill>
                  <a:srgbClr val="7030A0"/>
                </a:solidFill>
              </a:rPr>
              <a:t>РЕЗЕРВА на муниципальной службе </a:t>
            </a:r>
            <a:r>
              <a:rPr lang="ru-RU" b="1" dirty="0" smtClean="0">
                <a:solidFill>
                  <a:srgbClr val="7030A0"/>
                </a:solidFill>
              </a:rPr>
              <a:t>И РАБОТА С НИМ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420888"/>
            <a:ext cx="8686800" cy="243773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Кадровый </a:t>
            </a:r>
            <a:r>
              <a:rPr lang="ru-RU" b="1" dirty="0">
                <a:solidFill>
                  <a:schemeClr val="tx1"/>
                </a:solidFill>
              </a:rPr>
              <a:t>резерв создается с целью замены руководителей, выбывающих по различным причинам, замещения должностей во вновь создаваемых подразделениях.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12656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233" y="33265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Создание </a:t>
            </a:r>
            <a:r>
              <a:rPr lang="ru-RU" b="1" dirty="0">
                <a:solidFill>
                  <a:srgbClr val="009900"/>
                </a:solidFill>
              </a:rPr>
              <a:t>кадрового резерва - это работа, включающая</a:t>
            </a:r>
            <a:r>
              <a:rPr lang="ru-RU" b="1" dirty="0">
                <a:solidFill>
                  <a:schemeClr val="tx1"/>
                </a:solidFill>
              </a:rPr>
              <a:t>:</a:t>
            </a:r>
          </a:p>
          <a:p>
            <a:pPr marL="714375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отбор </a:t>
            </a:r>
            <a:r>
              <a:rPr lang="ru-RU" b="1" dirty="0">
                <a:solidFill>
                  <a:schemeClr val="tx1"/>
                </a:solidFill>
              </a:rPr>
              <a:t>наиболее достойных работников и включение их в состав резерва;</a:t>
            </a:r>
          </a:p>
          <a:p>
            <a:pPr marL="714375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ежегодную </a:t>
            </a:r>
            <a:r>
              <a:rPr lang="ru-RU" b="1" dirty="0">
                <a:solidFill>
                  <a:schemeClr val="tx1"/>
                </a:solidFill>
              </a:rPr>
              <a:t>оценку состава резерва, его пересмотр и пополнение;</a:t>
            </a:r>
          </a:p>
          <a:p>
            <a:pPr marL="714375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изучение </a:t>
            </a:r>
            <a:r>
              <a:rPr lang="ru-RU" b="1" dirty="0">
                <a:solidFill>
                  <a:schemeClr val="tx1"/>
                </a:solidFill>
              </a:rPr>
              <a:t>деловых и личностных качеств работников, включенных в резерв, организацию их подготовки и повышения квалификации;</a:t>
            </a:r>
          </a:p>
          <a:p>
            <a:pPr marL="714375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выдвижение </a:t>
            </a:r>
            <a:r>
              <a:rPr lang="ru-RU" b="1" dirty="0">
                <a:solidFill>
                  <a:schemeClr val="tx1"/>
                </a:solidFill>
              </a:rPr>
              <a:t>кандидатов из резерва на руководящие должности.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21186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1"/>
            <a:ext cx="8686800" cy="599715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Состав </a:t>
            </a:r>
            <a:r>
              <a:rPr lang="ru-RU" b="1" dirty="0">
                <a:solidFill>
                  <a:schemeClr val="tx1"/>
                </a:solidFill>
              </a:rPr>
              <a:t>кадрового резерва является основным источником замещения вакантных руководящих должностей муниципальной службы. Его количественный состав устанавливается исходя из общего количества номенклатурных должностей муниципальной службы (независимо от наличия вакантных должностей и сроков их замещения), с тем чтобы на каждую руководящую должность в резерве оставались 1-2 кандидата. Резерв подбирается не на каждую должность, а на группу однородных.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107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Главной </a:t>
            </a:r>
            <a:r>
              <a:rPr lang="ru-RU" b="1" dirty="0">
                <a:solidFill>
                  <a:srgbClr val="C00000"/>
                </a:solidFill>
              </a:rPr>
              <a:t>целью кадровой политики </a:t>
            </a:r>
            <a:r>
              <a:rPr lang="ru-RU" b="1" dirty="0">
                <a:solidFill>
                  <a:schemeClr val="tx1"/>
                </a:solidFill>
              </a:rPr>
              <a:t>в системе муниципального управления является формирование такого кадрового потенциала, который в профессиональном и деловом отношении позволял бы обеспечить эффективное функционирование и развитие органов местной власти.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61148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Подготовка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зачисленных в резерв специалистов осуществляется на основе тестирования и метода экспертных оценок.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Тестирование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позволяет провести всестороннюю и достаточно объективную оценку резервистов, однако требует специально разработанных тестов для каждой должности и интерпретации их профессиональными психологами.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66950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62068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C00000"/>
                </a:solidFill>
              </a:rPr>
              <a:t>Метод </a:t>
            </a:r>
            <a:r>
              <a:rPr lang="ru-RU" sz="2800" b="1" dirty="0">
                <a:solidFill>
                  <a:srgbClr val="C00000"/>
                </a:solidFill>
              </a:rPr>
              <a:t>экспертных оценок</a:t>
            </a:r>
            <a:r>
              <a:rPr lang="ru-RU" sz="2800" b="1" dirty="0">
                <a:solidFill>
                  <a:schemeClr val="tx1"/>
                </a:solidFill>
              </a:rPr>
              <a:t> заключается в оценке экспертами индивидуальных характеристик кандидата по каждой из составляющих портрета идеального сотрудника. В качестве экспертов выступают знающие резервиста сотрудники.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Основной </a:t>
            </a:r>
            <a:r>
              <a:rPr lang="ru-RU" sz="2800" b="1" dirty="0">
                <a:solidFill>
                  <a:schemeClr val="tx1"/>
                </a:solidFill>
              </a:rPr>
              <a:t>формой подготовки резерва является </a:t>
            </a:r>
            <a:r>
              <a:rPr lang="ru-RU" sz="2800" b="1" dirty="0">
                <a:solidFill>
                  <a:srgbClr val="C00000"/>
                </a:solidFill>
              </a:rPr>
              <a:t>обучение в процессе трудовой деятельности.</a:t>
            </a:r>
            <a:r>
              <a:rPr lang="ru-RU" sz="2800" b="1" dirty="0">
                <a:solidFill>
                  <a:schemeClr val="tx1"/>
                </a:solidFill>
              </a:rPr>
              <a:t> Содержание и объем подготовки определяются исходя из уровня соответствия знаний кандидата (выявленных в ходе экспертной оценки) требованиям, предъявляемым к данной должности.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13544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344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Помимо </a:t>
            </a:r>
            <a:r>
              <a:rPr lang="ru-RU" b="1" dirty="0">
                <a:solidFill>
                  <a:schemeClr val="tx1"/>
                </a:solidFill>
              </a:rPr>
              <a:t>постоянного обучения на рабочем месте, практикуются перемещения работника по горизонтали и по вертикали, командировки для изучения передового опыта, стажировки на различных должностях, замещение соответствующих работников на время их отпусков. Работники, зачисленные в кадровый резерв, должны в первую очередь направляться на переподготовку и повышение квалификации.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26223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509" y="105273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Приоритетными </a:t>
            </a:r>
            <a:r>
              <a:rPr lang="ru-RU" sz="2800" b="1" dirty="0">
                <a:solidFill>
                  <a:srgbClr val="009900"/>
                </a:solidFill>
              </a:rPr>
              <a:t>направлениями формирования кадрового состава муниципальной службы является:</a:t>
            </a: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назначение </a:t>
            </a:r>
            <a:r>
              <a:rPr lang="ru-RU" sz="2800" b="1" dirty="0">
                <a:solidFill>
                  <a:schemeClr val="tx1"/>
                </a:solidFill>
              </a:rPr>
              <a:t>на должности муниципальной службы высококвалифицированных специалистов с учетом их профессиональных качеств и компетентности;</a:t>
            </a: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содействие </a:t>
            </a:r>
            <a:r>
              <a:rPr lang="ru-RU" sz="2800" b="1" dirty="0">
                <a:solidFill>
                  <a:schemeClr val="tx1"/>
                </a:solidFill>
              </a:rPr>
              <a:t>продвижению по службе муниципальных служащих;</a:t>
            </a: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повышение </a:t>
            </a:r>
            <a:r>
              <a:rPr lang="ru-RU" sz="2800" b="1" dirty="0">
                <a:solidFill>
                  <a:schemeClr val="tx1"/>
                </a:solidFill>
              </a:rPr>
              <a:t>квалификации муниципальных служащих;</a:t>
            </a: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создание </a:t>
            </a:r>
            <a:r>
              <a:rPr lang="ru-RU" sz="2800" b="1" dirty="0">
                <a:solidFill>
                  <a:schemeClr val="tx1"/>
                </a:solidFill>
              </a:rPr>
              <a:t>кадрового резерва и его эффективное использование;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342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оценка </a:t>
            </a:r>
            <a:r>
              <a:rPr lang="ru-RU" b="1" dirty="0">
                <a:solidFill>
                  <a:schemeClr val="tx1"/>
                </a:solidFill>
              </a:rPr>
              <a:t>результатов работы муниципальных служащих посредством проведения аттестации;</a:t>
            </a:r>
          </a:p>
          <a:p>
            <a:pPr marL="628650" algn="just"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применение </a:t>
            </a:r>
            <a:r>
              <a:rPr lang="ru-RU" b="1" dirty="0">
                <a:solidFill>
                  <a:schemeClr val="tx1"/>
                </a:solidFill>
              </a:rPr>
              <a:t>современных технологий подбора кадров при поступлении граждан на муниципальную службу и работу с кадрами при ее прохождении.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28712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363" y="548679"/>
            <a:ext cx="8686800" cy="592514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C00000"/>
                </a:solidFill>
              </a:rPr>
              <a:t>Кадровая </a:t>
            </a:r>
            <a:r>
              <a:rPr lang="ru-RU" sz="2800" b="1" dirty="0">
                <a:solidFill>
                  <a:srgbClr val="C00000"/>
                </a:solidFill>
              </a:rPr>
              <a:t>политика в органах местного самоуправления</a:t>
            </a:r>
            <a:r>
              <a:rPr lang="ru-RU" sz="2800" b="1" dirty="0">
                <a:solidFill>
                  <a:schemeClr val="tx1"/>
                </a:solidFill>
              </a:rPr>
              <a:t> строится с учётом персональных данных муниципального служащего - информации, необходимой представителю нанимателя (работодателю) в связи с исполнением муниципальным служащим обязанностей по замещаемой должности муниципальной службы и касающаяся конкретного муниципального служащего.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На </a:t>
            </a:r>
            <a:r>
              <a:rPr lang="ru-RU" sz="2800" b="1" dirty="0">
                <a:solidFill>
                  <a:schemeClr val="tx1"/>
                </a:solidFill>
              </a:rPr>
              <a:t>муниципального служащего заводится личное дело, к которому приобщаются документы, связанные с его поступлением на муниципальную службу, ее прохождением и увольнением </a:t>
            </a:r>
            <a:r>
              <a:rPr lang="ru-RU" sz="2800" b="1" dirty="0" smtClean="0">
                <a:solidFill>
                  <a:schemeClr val="tx1"/>
                </a:solidFill>
              </a:rPr>
              <a:t>с </a:t>
            </a:r>
            <a:r>
              <a:rPr lang="ru-RU" sz="2800" b="1" dirty="0">
                <a:solidFill>
                  <a:schemeClr val="tx1"/>
                </a:solidFill>
              </a:rPr>
              <a:t>муниципальной службы.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8156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	Личное </a:t>
            </a:r>
            <a:r>
              <a:rPr lang="ru-RU" sz="3600" b="1" dirty="0">
                <a:solidFill>
                  <a:schemeClr val="tx1"/>
                </a:solidFill>
              </a:rPr>
              <a:t>дело муниципального служащего хранится в течение 10 лет. При увольнении муниципального служащего с муниципальной службы его личное дело хранится в архиве органа местного самоуправления по последнему месту муниципальной службы.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1810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подбор, оценка и расстановка муниципальных служащих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По </a:t>
            </a:r>
            <a:r>
              <a:rPr lang="ru-RU" b="1" dirty="0">
                <a:solidFill>
                  <a:schemeClr val="tx1"/>
                </a:solidFill>
              </a:rPr>
              <a:t>существующей классификации </a:t>
            </a:r>
            <a:r>
              <a:rPr lang="ru-RU" b="1" dirty="0">
                <a:solidFill>
                  <a:srgbClr val="0000FF"/>
                </a:solidFill>
              </a:rPr>
              <a:t>кадры управления подразделяются на три группы </a:t>
            </a:r>
            <a:r>
              <a:rPr lang="ru-RU" b="1" dirty="0">
                <a:solidFill>
                  <a:schemeClr val="tx1"/>
                </a:solidFill>
              </a:rPr>
              <a:t>в соответствии с участием в подготовке, принятии и реализации управленческих решений:</a:t>
            </a:r>
          </a:p>
          <a:p>
            <a:pPr marL="62865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а) руководители;</a:t>
            </a:r>
          </a:p>
          <a:p>
            <a:pPr marL="62865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б) специалисты;</a:t>
            </a:r>
          </a:p>
          <a:p>
            <a:pPr marL="62865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в) </a:t>
            </a:r>
            <a:r>
              <a:rPr lang="ru-RU" b="1" dirty="0" err="1">
                <a:solidFill>
                  <a:schemeClr val="tx1"/>
                </a:solidFill>
              </a:rPr>
              <a:t>вспомогательно</a:t>
            </a:r>
            <a:r>
              <a:rPr lang="ru-RU" b="1" dirty="0">
                <a:solidFill>
                  <a:schemeClr val="tx1"/>
                </a:solidFill>
              </a:rPr>
              <a:t> - технический и обслуживающий персонал.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80423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756</TotalTime>
  <Words>244</Words>
  <Application>Microsoft Office PowerPoint</Application>
  <PresentationFormat>Экран (4:3)</PresentationFormat>
  <Paragraphs>138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Трек</vt:lpstr>
      <vt:lpstr>Тема: «Кадровая политика в органах местного самоуправления»</vt:lpstr>
      <vt:lpstr>Вопрос 1. кадровая политика в органах местного самоуправления: понятие, особенности разработки и реализации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2. подбор, оценка и расстановка муниципальных служащих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3. СИСТЕМА ПОДГОТОВКИ, ПЕРЕПОДГОТОВКИ И ПОВЫШЕНИЯ КВАЛИФИКАЦИИ МУНИЦИПАЛЬНЫХ СЛУЖАЩИХ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4. ФОРМИРОВАНИЕ КАДРОВОГО РЕЗЕРВА на муниципальной службе И РАБОТА С НИМ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Евгений Ш</cp:lastModifiedBy>
  <cp:revision>74</cp:revision>
  <dcterms:created xsi:type="dcterms:W3CDTF">2011-05-11T10:44:05Z</dcterms:created>
  <dcterms:modified xsi:type="dcterms:W3CDTF">2015-12-01T15:51:20Z</dcterms:modified>
</cp:coreProperties>
</file>