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Override1.xml" ContentType="application/vnd.openxmlformats-officedocument.themeOverride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</p:sldMasterIdLst>
  <p:notesMasterIdLst>
    <p:notesMasterId r:id="rId28"/>
  </p:notesMasterIdLst>
  <p:sldIdLst>
    <p:sldId id="274" r:id="rId2"/>
    <p:sldId id="282" r:id="rId3"/>
    <p:sldId id="283" r:id="rId4"/>
    <p:sldId id="284" r:id="rId5"/>
    <p:sldId id="285" r:id="rId6"/>
    <p:sldId id="286" r:id="rId7"/>
    <p:sldId id="287" r:id="rId8"/>
    <p:sldId id="288" r:id="rId9"/>
    <p:sldId id="289" r:id="rId10"/>
    <p:sldId id="290" r:id="rId11"/>
    <p:sldId id="291" r:id="rId12"/>
    <p:sldId id="292" r:id="rId13"/>
    <p:sldId id="293" r:id="rId14"/>
    <p:sldId id="294" r:id="rId15"/>
    <p:sldId id="295" r:id="rId16"/>
    <p:sldId id="296" r:id="rId17"/>
    <p:sldId id="297" r:id="rId18"/>
    <p:sldId id="298" r:id="rId19"/>
    <p:sldId id="299" r:id="rId20"/>
    <p:sldId id="300" r:id="rId21"/>
    <p:sldId id="301" r:id="rId22"/>
    <p:sldId id="302" r:id="rId23"/>
    <p:sldId id="303" r:id="rId24"/>
    <p:sldId id="304" r:id="rId25"/>
    <p:sldId id="305" r:id="rId26"/>
    <p:sldId id="264" r:id="rId27"/>
  </p:sldIdLst>
  <p:sldSz cx="9144000" cy="6858000" type="screen4x3"/>
  <p:notesSz cx="6858000" cy="9144000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9900"/>
    <a:srgbClr val="0000FF"/>
    <a:srgbClr val="80008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176" autoAdjust="0"/>
    <p:restoredTop sz="94660"/>
  </p:normalViewPr>
  <p:slideViewPr>
    <p:cSldViewPr>
      <p:cViewPr varScale="1">
        <p:scale>
          <a:sx n="65" d="100"/>
          <a:sy n="65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fld id="{71FC9793-4EE4-4FC3-9F60-B88DABCC10B6}" type="datetimeFigureOut">
              <a:rPr lang="ru-RU"/>
              <a:pPr>
                <a:defRPr/>
              </a:pPr>
              <a:t>30.11.2015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/>
            </a:lvl1pPr>
          </a:lstStyle>
          <a:p>
            <a:pPr>
              <a:defRPr/>
            </a:pPr>
            <a:fld id="{81CC980F-5506-4F22-8AE4-AA80006F049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55524543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ая соединительная линия 3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5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1682B6-DD85-482E-AFFE-393EAA3AC71A}" type="datetime1">
              <a:rPr lang="ru-RU"/>
              <a:pPr>
                <a:defRPr/>
              </a:pPr>
              <a:t>30.11.2015</a:t>
            </a:fld>
            <a:endParaRPr lang="ru-RU"/>
          </a:p>
        </p:txBody>
      </p:sp>
      <p:sp>
        <p:nvSpPr>
          <p:cNvPr id="6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825"/>
            <a:ext cx="758825" cy="24765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12033512-F255-4321-A44A-0C017D4588E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7771577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D0F443-0454-4D9C-BB9C-36DFEB9358E4}" type="datetime1">
              <a:rPr lang="ru-RU"/>
              <a:pPr>
                <a:defRPr/>
              </a:pPr>
              <a:t>30.11.2015</a:t>
            </a:fld>
            <a:endParaRPr lang="ru-RU"/>
          </a:p>
        </p:txBody>
      </p:sp>
      <p:sp>
        <p:nvSpPr>
          <p:cNvPr id="5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4B12E7-C5D8-4AC3-8524-F2BCCF613C2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2202243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1264EE-CC42-47BD-9CF1-EC1A1ADEB379}" type="datetime1">
              <a:rPr lang="ru-RU"/>
              <a:pPr>
                <a:defRPr/>
              </a:pPr>
              <a:t>30.11.2015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2215108A-95FA-42E5-BBAE-A9C7D3BD9D2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2374571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70748F-55A6-48FB-9BEC-C8DCFF87E20C}" type="datetime1">
              <a:rPr lang="ru-RU"/>
              <a:pPr>
                <a:defRPr/>
              </a:pPr>
              <a:t>30.11.2015</a:t>
            </a:fld>
            <a:endParaRPr lang="ru-RU"/>
          </a:p>
        </p:txBody>
      </p:sp>
      <p:sp>
        <p:nvSpPr>
          <p:cNvPr id="5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825"/>
            <a:ext cx="758825" cy="24765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409FA89-C94D-4424-9B0D-117354EEE72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6773556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ая соединительная линия 3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78D2C9-BFBD-4347-A5A3-A07EA6E670E6}" type="datetime1">
              <a:rPr lang="ru-RU"/>
              <a:pPr>
                <a:defRPr/>
              </a:pPr>
              <a:t>30.11.2015</a:t>
            </a:fld>
            <a:endParaRPr lang="ru-RU"/>
          </a:p>
        </p:txBody>
      </p:sp>
      <p:sp>
        <p:nvSpPr>
          <p:cNvPr id="7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2496CBC2-AB97-43CA-B4E7-90EAA8E963D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6984479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DAFD73-B51E-43B5-A03C-E35DF34587C8}" type="datetime1">
              <a:rPr lang="ru-RU"/>
              <a:pPr>
                <a:defRPr/>
              </a:pPr>
              <a:t>30.11.2015</a:t>
            </a:fld>
            <a:endParaRPr lang="ru-RU"/>
          </a:p>
        </p:txBody>
      </p:sp>
      <p:sp>
        <p:nvSpPr>
          <p:cNvPr id="6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AA31FC-EFBE-42B3-9361-1C0DE00A840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5216280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8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89913A-ADB9-4D3C-A7EB-D212CAD4F2B8}" type="datetime1">
              <a:rPr lang="ru-RU"/>
              <a:pPr>
                <a:defRPr/>
              </a:pPr>
              <a:t>30.11.2015</a:t>
            </a:fld>
            <a:endParaRPr lang="ru-RU"/>
          </a:p>
        </p:txBody>
      </p:sp>
      <p:sp>
        <p:nvSpPr>
          <p:cNvPr id="9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765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CD9308A5-7D33-4D91-937B-EDFCEF2C574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9779143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F92EFC-44BA-460E-A3ED-D3FA8D2A7A79}" type="datetime1">
              <a:rPr lang="ru-RU"/>
              <a:pPr>
                <a:defRPr/>
              </a:pPr>
              <a:t>30.11.2015</a:t>
            </a:fld>
            <a:endParaRPr lang="ru-RU"/>
          </a:p>
        </p:txBody>
      </p:sp>
      <p:sp>
        <p:nvSpPr>
          <p:cNvPr id="4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B52360-52EA-410B-A1F6-6FDE0B274AD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2821784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85A4CF-874C-41FD-B845-A5F60759EA89}" type="datetime1">
              <a:rPr lang="ru-RU"/>
              <a:pPr>
                <a:defRPr/>
              </a:pPr>
              <a:t>30.11.2015</a:t>
            </a:fld>
            <a:endParaRPr lang="ru-RU"/>
          </a:p>
        </p:txBody>
      </p:sp>
      <p:sp>
        <p:nvSpPr>
          <p:cNvPr id="3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1BA7695E-819A-4D0F-AEEE-089A6F1AEDD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6984279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BC5ABA-60F4-4279-A745-73E74FC16E7D}" type="datetime1">
              <a:rPr lang="ru-RU"/>
              <a:pPr>
                <a:defRPr/>
              </a:pPr>
              <a:t>30.11.2015</a:t>
            </a:fld>
            <a:endParaRPr lang="ru-RU"/>
          </a:p>
        </p:txBody>
      </p:sp>
      <p:sp>
        <p:nvSpPr>
          <p:cNvPr id="7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583B3804-1338-400C-9FF9-64A04D94AC0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0727209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2084A3-749F-430D-B251-DE591CDCE2F1}" type="datetime1">
              <a:rPr lang="ru-RU"/>
              <a:pPr>
                <a:defRPr/>
              </a:pPr>
              <a:t>30.11.2015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FC50688-AD1E-4D5F-B45C-EDE12935A1E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595358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029" name="Текст 7"/>
          <p:cNvSpPr>
            <a:spLocks noGrp="1"/>
          </p:cNvSpPr>
          <p:nvPr>
            <p:ph type="body" idx="1"/>
          </p:nvPr>
        </p:nvSpPr>
        <p:spPr bwMode="auto">
          <a:xfrm>
            <a:off x="304800" y="1554163"/>
            <a:ext cx="8686800" cy="4525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  <a:endParaRPr lang="en-US" altLang="ru-RU" smtClean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accent1">
                    <a:shade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17292153-546F-461E-9839-A5A28B05F24E}" type="datetime1">
              <a:rPr lang="ru-RU"/>
              <a:pPr>
                <a:defRPr/>
              </a:pPr>
              <a:t>30.11.2015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accent1">
                    <a:shade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solidFill>
                  <a:srgbClr val="D38E27"/>
                </a:solidFill>
                <a:latin typeface="Franklin Gothic Book" panose="020B0503020102020204" pitchFamily="34" charset="0"/>
              </a:defRPr>
            </a:lvl1pPr>
          </a:lstStyle>
          <a:p>
            <a:pPr>
              <a:defRPr/>
            </a:pPr>
            <a:fld id="{BBBAA5DC-6846-4A66-AA01-F06D029F791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63" r:id="rId1"/>
    <p:sldLayoutId id="2147484064" r:id="rId2"/>
    <p:sldLayoutId id="2147484065" r:id="rId3"/>
    <p:sldLayoutId id="2147484060" r:id="rId4"/>
    <p:sldLayoutId id="2147484066" r:id="rId5"/>
    <p:sldLayoutId id="2147484061" r:id="rId6"/>
    <p:sldLayoutId id="2147484067" r:id="rId7"/>
    <p:sldLayoutId id="2147484068" r:id="rId8"/>
    <p:sldLayoutId id="2147484069" r:id="rId9"/>
    <p:sldLayoutId id="2147484062" r:id="rId10"/>
    <p:sldLayoutId id="2147484070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kern="1200" cap="all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anose="05020102010507070707" pitchFamily="18" charset="2"/>
        <a:buChar char=""/>
        <a:defRPr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anose="05020102010507070707" pitchFamily="18" charset="2"/>
        <a:buChar char=""/>
        <a:defRPr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anose="05020102010507070707" pitchFamily="18" charset="2"/>
        <a:buChar char=""/>
        <a:defRPr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anose="05020102010507070707" pitchFamily="18" charset="2"/>
        <a:buChar char=""/>
        <a:defRPr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 2" panose="05020102010507070707" pitchFamily="18" charset="2"/>
        <a:buChar char=""/>
        <a:defRPr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14282" y="357166"/>
            <a:ext cx="8715436" cy="2571768"/>
          </a:xfrm>
        </p:spPr>
        <p:txBody>
          <a:bodyPr/>
          <a:lstStyle/>
          <a:p>
            <a:pPr algn="ctr">
              <a:defRPr/>
            </a:pPr>
            <a:r>
              <a:rPr lang="ru-RU" b="1" dirty="0" smtClean="0">
                <a:solidFill>
                  <a:srgbClr val="7030A0"/>
                </a:solidFill>
              </a:rPr>
              <a:t>Тема: «</a:t>
            </a:r>
            <a:r>
              <a:rPr lang="ru-RU" b="1" dirty="0" smtClean="0">
                <a:solidFill>
                  <a:srgbClr val="7030A0"/>
                </a:solidFill>
              </a:rPr>
              <a:t>Кадровая работа на муниципальной службе: понятие, функции, основные направления»</a:t>
            </a:r>
            <a:endParaRPr lang="ru-RU" b="1" dirty="0">
              <a:solidFill>
                <a:srgbClr val="7030A0"/>
              </a:solidFill>
            </a:endParaRP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275100" y="1444065"/>
            <a:ext cx="8458200" cy="3598863"/>
          </a:xfrm>
        </p:spPr>
        <p:txBody>
          <a:bodyPr>
            <a:noAutofit/>
          </a:bodyPr>
          <a:lstStyle/>
          <a:p>
            <a:pPr algn="just"/>
            <a:r>
              <a:rPr lang="ru-RU" sz="3200" b="1" dirty="0">
                <a:solidFill>
                  <a:schemeClr val="tx1"/>
                </a:solidFill>
              </a:rPr>
              <a:t>1. Сущность, задачи и принципы кадровой политики в сфере муниципальной службы. </a:t>
            </a:r>
          </a:p>
          <a:p>
            <a:pPr algn="just"/>
            <a:r>
              <a:rPr lang="ru-RU" sz="3200" b="1" dirty="0">
                <a:solidFill>
                  <a:schemeClr val="tx1"/>
                </a:solidFill>
              </a:rPr>
              <a:t>2.Приоритетные направления кадровой работы на муниципальной службе. </a:t>
            </a:r>
          </a:p>
        </p:txBody>
      </p:sp>
      <p:sp>
        <p:nvSpPr>
          <p:cNvPr id="4" name="Подзаголовок 2"/>
          <p:cNvSpPr txBox="1">
            <a:spLocks/>
          </p:cNvSpPr>
          <p:nvPr/>
        </p:nvSpPr>
        <p:spPr bwMode="auto">
          <a:xfrm>
            <a:off x="250825" y="2780928"/>
            <a:ext cx="8458200" cy="223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ctr" eaLnBrk="1" fontAlgn="auto" hangingPunct="1"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 2"/>
              <a:buNone/>
              <a:defRPr/>
            </a:pPr>
            <a:endParaRPr lang="ru-RU" sz="2000" dirty="0">
              <a:solidFill>
                <a:schemeClr val="tx2">
                  <a:shade val="75000"/>
                </a:schemeClr>
              </a:solidFill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1625" y="332656"/>
            <a:ext cx="8686800" cy="4525962"/>
          </a:xfrm>
        </p:spPr>
        <p:txBody>
          <a:bodyPr/>
          <a:lstStyle/>
          <a:p>
            <a:pPr marL="0" indent="0" algn="just">
              <a:buNone/>
            </a:pPr>
            <a:r>
              <a:rPr lang="ru-RU" sz="2600" b="1" dirty="0" smtClean="0">
                <a:solidFill>
                  <a:schemeClr val="tx1"/>
                </a:solidFill>
              </a:rPr>
              <a:t>	2. </a:t>
            </a:r>
            <a:r>
              <a:rPr lang="ru-RU" sz="2600" b="1" dirty="0" smtClean="0">
                <a:solidFill>
                  <a:srgbClr val="C00000"/>
                </a:solidFill>
              </a:rPr>
              <a:t>Специальные </a:t>
            </a:r>
            <a:r>
              <a:rPr lang="ru-RU" sz="2600" b="1" dirty="0">
                <a:solidFill>
                  <a:srgbClr val="C00000"/>
                </a:solidFill>
              </a:rPr>
              <a:t>принципы </a:t>
            </a:r>
            <a:r>
              <a:rPr lang="ru-RU" sz="2600" b="1" dirty="0">
                <a:solidFill>
                  <a:schemeClr val="tx1"/>
                </a:solidFill>
              </a:rPr>
              <a:t>выражают функциональное предназначение, приоритеты, содержательные элементы МКП, характерные для муниципальной службы. </a:t>
            </a:r>
          </a:p>
          <a:p>
            <a:pPr marL="0" indent="0" algn="just">
              <a:buNone/>
            </a:pPr>
            <a:r>
              <a:rPr lang="ru-RU" sz="2600" b="1" dirty="0" smtClean="0">
                <a:solidFill>
                  <a:schemeClr val="tx1"/>
                </a:solidFill>
              </a:rPr>
              <a:t>	В </a:t>
            </a:r>
            <a:r>
              <a:rPr lang="ru-RU" sz="2600" b="1" dirty="0">
                <a:solidFill>
                  <a:schemeClr val="tx1"/>
                </a:solidFill>
              </a:rPr>
              <a:t>связи с этим к муниципальной службе применимы следующие специальные принципы МКП:</a:t>
            </a:r>
          </a:p>
          <a:p>
            <a:pPr marL="800100" algn="just">
              <a:buClrTx/>
              <a:buSzPct val="100000"/>
              <a:buFont typeface="Arial" panose="020B0604020202020204" pitchFamily="34" charset="0"/>
              <a:buChar char="•"/>
            </a:pPr>
            <a:r>
              <a:rPr lang="ru-RU" sz="2600" b="1" dirty="0" smtClean="0">
                <a:solidFill>
                  <a:schemeClr val="tx1"/>
                </a:solidFill>
              </a:rPr>
              <a:t>равный </a:t>
            </a:r>
            <a:r>
              <a:rPr lang="ru-RU" sz="2600" b="1" dirty="0">
                <a:solidFill>
                  <a:schemeClr val="tx1"/>
                </a:solidFill>
              </a:rPr>
              <a:t>доступ к муниципальной службе с учетом профессиональной подготовки и деловых способностей;</a:t>
            </a:r>
          </a:p>
          <a:p>
            <a:pPr marL="800100" algn="just">
              <a:buClrTx/>
              <a:buSzPct val="100000"/>
              <a:buFont typeface="Arial" panose="020B0604020202020204" pitchFamily="34" charset="0"/>
              <a:buChar char="•"/>
            </a:pPr>
            <a:r>
              <a:rPr lang="ru-RU" sz="2600" b="1" dirty="0" smtClean="0">
                <a:solidFill>
                  <a:schemeClr val="tx1"/>
                </a:solidFill>
              </a:rPr>
              <a:t>отбор </a:t>
            </a:r>
            <a:r>
              <a:rPr lang="ru-RU" sz="2600" b="1" dirty="0">
                <a:solidFill>
                  <a:schemeClr val="tx1"/>
                </a:solidFill>
              </a:rPr>
              <a:t>и подбор кадров по их профессиональным, деловым и нравственным качествам; </a:t>
            </a:r>
          </a:p>
          <a:p>
            <a:pPr marL="800100" algn="just">
              <a:buClrTx/>
              <a:buSzPct val="100000"/>
              <a:buFont typeface="Arial" panose="020B0604020202020204" pitchFamily="34" charset="0"/>
              <a:buChar char="•"/>
            </a:pPr>
            <a:r>
              <a:rPr lang="ru-RU" sz="2600" b="1" dirty="0" smtClean="0">
                <a:solidFill>
                  <a:schemeClr val="tx1"/>
                </a:solidFill>
              </a:rPr>
              <a:t>профессионализм </a:t>
            </a:r>
            <a:r>
              <a:rPr lang="ru-RU" sz="2600" b="1" dirty="0">
                <a:solidFill>
                  <a:schemeClr val="tx1"/>
                </a:solidFill>
              </a:rPr>
              <a:t>и компетентность кадров, совершенствование профессионального мастерства служащих; 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09FA89-C94D-4424-9B0D-117354EEE721}" type="slidenum">
              <a:rPr lang="ru-RU" altLang="ru-RU" smtClean="0"/>
              <a:pPr>
                <a:defRPr/>
              </a:pPr>
              <a:t>10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89295174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89818" y="1412776"/>
            <a:ext cx="8686800" cy="4525962"/>
          </a:xfrm>
        </p:spPr>
        <p:txBody>
          <a:bodyPr/>
          <a:lstStyle/>
          <a:p>
            <a:pPr marL="628650">
              <a:buClrTx/>
              <a:buSzPct val="100000"/>
              <a:buFont typeface="Arial" panose="020B0604020202020204" pitchFamily="34" charset="0"/>
              <a:buChar char="•"/>
            </a:pPr>
            <a:r>
              <a:rPr lang="ru-RU" sz="2800" b="1" dirty="0" smtClean="0">
                <a:solidFill>
                  <a:schemeClr val="tx1"/>
                </a:solidFill>
              </a:rPr>
              <a:t>учет </a:t>
            </a:r>
            <a:r>
              <a:rPr lang="ru-RU" sz="2800" b="1" dirty="0">
                <a:solidFill>
                  <a:schemeClr val="tx1"/>
                </a:solidFill>
              </a:rPr>
              <a:t>заслуг и деловых качеств служащих в их профессиональной служебной деятельности; </a:t>
            </a:r>
          </a:p>
          <a:p>
            <a:pPr marL="628650">
              <a:buClrTx/>
              <a:buSzPct val="100000"/>
              <a:buFont typeface="Arial" panose="020B0604020202020204" pitchFamily="34" charset="0"/>
              <a:buChar char="•"/>
            </a:pPr>
            <a:r>
              <a:rPr lang="ru-RU" sz="2800" b="1" dirty="0" smtClean="0">
                <a:solidFill>
                  <a:schemeClr val="tx1"/>
                </a:solidFill>
              </a:rPr>
              <a:t>сочетание </a:t>
            </a:r>
            <a:r>
              <a:rPr lang="ru-RU" sz="2800" b="1" dirty="0">
                <a:solidFill>
                  <a:schemeClr val="tx1"/>
                </a:solidFill>
              </a:rPr>
              <a:t>преемственности и периодической </a:t>
            </a:r>
            <a:r>
              <a:rPr lang="ru-RU" sz="2800" b="1" dirty="0" err="1">
                <a:solidFill>
                  <a:schemeClr val="tx1"/>
                </a:solidFill>
              </a:rPr>
              <a:t>обновляемости</a:t>
            </a:r>
            <a:r>
              <a:rPr lang="ru-RU" sz="2800" b="1" dirty="0">
                <a:solidFill>
                  <a:schemeClr val="tx1"/>
                </a:solidFill>
              </a:rPr>
              <a:t> кадров; </a:t>
            </a:r>
          </a:p>
          <a:p>
            <a:pPr marL="628650">
              <a:buClrTx/>
              <a:buSzPct val="100000"/>
              <a:buFont typeface="Arial" panose="020B0604020202020204" pitchFamily="34" charset="0"/>
              <a:buChar char="•"/>
            </a:pPr>
            <a:r>
              <a:rPr lang="ru-RU" sz="2800" b="1" dirty="0" smtClean="0">
                <a:solidFill>
                  <a:schemeClr val="tx1"/>
                </a:solidFill>
              </a:rPr>
              <a:t>стабильность </a:t>
            </a:r>
            <a:r>
              <a:rPr lang="ru-RU" sz="2800" b="1" dirty="0">
                <a:solidFill>
                  <a:schemeClr val="tx1"/>
                </a:solidFill>
              </a:rPr>
              <a:t>кадров; </a:t>
            </a:r>
          </a:p>
          <a:p>
            <a:pPr marL="628650">
              <a:buClrTx/>
              <a:buSzPct val="100000"/>
              <a:buFont typeface="Arial" panose="020B0604020202020204" pitchFamily="34" charset="0"/>
              <a:buChar char="•"/>
            </a:pPr>
            <a:r>
              <a:rPr lang="ru-RU" sz="2800" b="1" dirty="0" smtClean="0">
                <a:solidFill>
                  <a:schemeClr val="tx1"/>
                </a:solidFill>
              </a:rPr>
              <a:t>личная </a:t>
            </a:r>
            <a:r>
              <a:rPr lang="ru-RU" sz="2800" b="1" dirty="0">
                <a:solidFill>
                  <a:schemeClr val="tx1"/>
                </a:solidFill>
              </a:rPr>
              <a:t>ответственность первого руководителя за подбор персонала и работу с кадрами; </a:t>
            </a:r>
          </a:p>
          <a:p>
            <a:pPr marL="628650">
              <a:buClrTx/>
              <a:buSzPct val="100000"/>
              <a:buFont typeface="Arial" panose="020B0604020202020204" pitchFamily="34" charset="0"/>
              <a:buChar char="•"/>
            </a:pPr>
            <a:r>
              <a:rPr lang="ru-RU" sz="2800" b="1" dirty="0" smtClean="0">
                <a:solidFill>
                  <a:schemeClr val="tx1"/>
                </a:solidFill>
              </a:rPr>
              <a:t>внепартийность </a:t>
            </a:r>
            <a:r>
              <a:rPr lang="ru-RU" sz="2800" b="1" dirty="0">
                <a:solidFill>
                  <a:schemeClr val="tx1"/>
                </a:solidFill>
              </a:rPr>
              <a:t>и политическая нейтральность кадров муниципальной службы; </a:t>
            </a:r>
          </a:p>
          <a:p>
            <a:pPr marL="628650">
              <a:buClrTx/>
              <a:buSzPct val="100000"/>
              <a:buFont typeface="Arial" panose="020B0604020202020204" pitchFamily="34" charset="0"/>
              <a:buChar char="•"/>
            </a:pPr>
            <a:endParaRPr lang="ru-RU" sz="2800" b="1" dirty="0">
              <a:solidFill>
                <a:schemeClr val="tx1"/>
              </a:solidFill>
            </a:endParaRPr>
          </a:p>
          <a:p>
            <a:pPr marL="628650">
              <a:buClrTx/>
              <a:buSzPct val="100000"/>
              <a:buFont typeface="Arial" panose="020B0604020202020204" pitchFamily="34" charset="0"/>
              <a:buChar char="•"/>
            </a:pP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09FA89-C94D-4424-9B0D-117354EEE721}" type="slidenum">
              <a:rPr lang="ru-RU" altLang="ru-RU" smtClean="0"/>
              <a:pPr>
                <a:defRPr/>
              </a:pPr>
              <a:t>11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10036746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628650" algn="just">
              <a:buClrTx/>
              <a:buSzPct val="100000"/>
              <a:buFont typeface="Arial" panose="020B0604020202020204" pitchFamily="34" charset="0"/>
              <a:buChar char="•"/>
            </a:pPr>
            <a:r>
              <a:rPr lang="ru-RU" b="1" dirty="0" smtClean="0">
                <a:solidFill>
                  <a:schemeClr val="tx1"/>
                </a:solidFill>
              </a:rPr>
              <a:t>правовая </a:t>
            </a:r>
            <a:r>
              <a:rPr lang="ru-RU" b="1" dirty="0">
                <a:solidFill>
                  <a:schemeClr val="tx1"/>
                </a:solidFill>
              </a:rPr>
              <a:t>и социальная защищенность кадров; </a:t>
            </a:r>
          </a:p>
          <a:p>
            <a:pPr marL="628650" algn="just">
              <a:buClrTx/>
              <a:buSzPct val="100000"/>
              <a:buFont typeface="Arial" panose="020B0604020202020204" pitchFamily="34" charset="0"/>
              <a:buChar char="•"/>
            </a:pPr>
            <a:r>
              <a:rPr lang="ru-RU" b="1" dirty="0" smtClean="0">
                <a:solidFill>
                  <a:schemeClr val="tx1"/>
                </a:solidFill>
              </a:rPr>
              <a:t>стимулирование </a:t>
            </a:r>
            <a:r>
              <a:rPr lang="ru-RU" b="1" dirty="0">
                <a:solidFill>
                  <a:schemeClr val="tx1"/>
                </a:solidFill>
              </a:rPr>
              <a:t>служебной карьеры кадров; </a:t>
            </a:r>
          </a:p>
          <a:p>
            <a:pPr marL="628650" algn="just">
              <a:buClrTx/>
              <a:buSzPct val="100000"/>
              <a:buFont typeface="Arial" panose="020B0604020202020204" pitchFamily="34" charset="0"/>
              <a:buChar char="•"/>
            </a:pPr>
            <a:r>
              <a:rPr lang="ru-RU" b="1" dirty="0" smtClean="0">
                <a:solidFill>
                  <a:schemeClr val="tx1"/>
                </a:solidFill>
              </a:rPr>
              <a:t>контроль </a:t>
            </a:r>
            <a:r>
              <a:rPr lang="ru-RU" b="1" dirty="0">
                <a:solidFill>
                  <a:schemeClr val="tx1"/>
                </a:solidFill>
              </a:rPr>
              <a:t>(в том числе общественный) за кадровой деятельностью в муниципальном органе; </a:t>
            </a:r>
          </a:p>
          <a:p>
            <a:pPr marL="628650" algn="just">
              <a:buClrTx/>
              <a:buSzPct val="100000"/>
              <a:buFont typeface="Arial" panose="020B0604020202020204" pitchFamily="34" charset="0"/>
              <a:buChar char="•"/>
            </a:pPr>
            <a:r>
              <a:rPr lang="ru-RU" b="1" dirty="0" smtClean="0">
                <a:solidFill>
                  <a:schemeClr val="tx1"/>
                </a:solidFill>
              </a:rPr>
              <a:t>единство </a:t>
            </a:r>
            <a:r>
              <a:rPr lang="ru-RU" b="1" dirty="0">
                <a:solidFill>
                  <a:schemeClr val="tx1"/>
                </a:solidFill>
              </a:rPr>
              <a:t>кадровой команды. 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09FA89-C94D-4424-9B0D-117354EEE721}" type="slidenum">
              <a:rPr lang="ru-RU" altLang="ru-RU" smtClean="0"/>
              <a:pPr>
                <a:defRPr/>
              </a:pPr>
              <a:t>12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20761115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1625" y="476672"/>
            <a:ext cx="8686800" cy="4525962"/>
          </a:xfrm>
        </p:spPr>
        <p:txBody>
          <a:bodyPr/>
          <a:lstStyle/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3. </a:t>
            </a:r>
            <a:r>
              <a:rPr lang="ru-RU" b="1" dirty="0" smtClean="0">
                <a:solidFill>
                  <a:srgbClr val="C00000"/>
                </a:solidFill>
              </a:rPr>
              <a:t>Частные </a:t>
            </a:r>
            <a:r>
              <a:rPr lang="ru-RU" b="1" dirty="0">
                <a:solidFill>
                  <a:srgbClr val="C00000"/>
                </a:solidFill>
              </a:rPr>
              <a:t>принципы МКП</a:t>
            </a:r>
            <a:r>
              <a:rPr lang="ru-RU" b="1" dirty="0">
                <a:solidFill>
                  <a:schemeClr val="tx1"/>
                </a:solidFill>
              </a:rPr>
              <a:t> регулируют функционирование отдельных элементов кадровых процессов на муниципальной службе. </a:t>
            </a:r>
          </a:p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Например</a:t>
            </a:r>
            <a:r>
              <a:rPr lang="ru-RU" b="1" dirty="0">
                <a:solidFill>
                  <a:schemeClr val="tx1"/>
                </a:solidFill>
              </a:rPr>
              <a:t>, существуют частные принципы поиска, подбора и отбора муниципальных служащих, принципы прохождения муниципальной службы, принципы служебного роста, принципы профессионального развития персонала, принципы управления персоналом и др. 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09FA89-C94D-4424-9B0D-117354EEE721}" type="slidenum">
              <a:rPr lang="ru-RU" altLang="ru-RU" smtClean="0"/>
              <a:pPr>
                <a:defRPr/>
              </a:pPr>
              <a:t>13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01844370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rgbClr val="7030A0"/>
                </a:solidFill>
              </a:rPr>
              <a:t>Вопрос 2. приоритетные направления кадровой работы на муниципальной службе</a:t>
            </a:r>
            <a:endParaRPr lang="ru-RU" b="1" dirty="0">
              <a:solidFill>
                <a:srgbClr val="7030A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4800" y="2345780"/>
            <a:ext cx="8686800" cy="4525962"/>
          </a:xfrm>
        </p:spPr>
        <p:txBody>
          <a:bodyPr/>
          <a:lstStyle/>
          <a:p>
            <a:pPr marL="0" indent="0" algn="just">
              <a:buNone/>
            </a:pPr>
            <a:r>
              <a:rPr lang="ru-RU" b="1" i="1" dirty="0" smtClean="0">
                <a:solidFill>
                  <a:schemeClr val="tx1"/>
                </a:solidFill>
              </a:rPr>
              <a:t>	</a:t>
            </a:r>
            <a:r>
              <a:rPr lang="ru-RU" b="1" i="1" dirty="0" smtClean="0">
                <a:solidFill>
                  <a:srgbClr val="0000FF"/>
                </a:solidFill>
              </a:rPr>
              <a:t>Кадровая </a:t>
            </a:r>
            <a:r>
              <a:rPr lang="ru-RU" b="1" i="1" dirty="0">
                <a:solidFill>
                  <a:srgbClr val="0000FF"/>
                </a:solidFill>
              </a:rPr>
              <a:t>работа</a:t>
            </a:r>
            <a:r>
              <a:rPr lang="ru-RU" b="1" dirty="0">
                <a:solidFill>
                  <a:srgbClr val="0000FF"/>
                </a:solidFill>
              </a:rPr>
              <a:t> </a:t>
            </a:r>
            <a:r>
              <a:rPr lang="ru-RU" b="1" dirty="0">
                <a:solidFill>
                  <a:schemeClr val="tx1"/>
                </a:solidFill>
              </a:rPr>
              <a:t>- это деятельность субъектов кадровых отношений по реализации кадровой политики, включающая: организацию работы с кадрами, технологии, способы и методы реализации кадровой политики. </a:t>
            </a:r>
          </a:p>
          <a:p>
            <a:pPr marL="0" indent="0" algn="just">
              <a:buNone/>
            </a:pP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09FA89-C94D-4424-9B0D-117354EEE721}" type="slidenum">
              <a:rPr lang="ru-RU" altLang="ru-RU" smtClean="0"/>
              <a:pPr>
                <a:defRPr/>
              </a:pPr>
              <a:t>14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40320461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98797" y="476672"/>
            <a:ext cx="8686800" cy="4525962"/>
          </a:xfrm>
        </p:spPr>
        <p:txBody>
          <a:bodyPr/>
          <a:lstStyle/>
          <a:p>
            <a:pPr marL="0" indent="0">
              <a:buNone/>
            </a:pPr>
            <a:r>
              <a:rPr lang="ru-RU" sz="2800" b="1" dirty="0" smtClean="0">
                <a:solidFill>
                  <a:schemeClr val="tx1"/>
                </a:solidFill>
              </a:rPr>
              <a:t>	</a:t>
            </a:r>
            <a:r>
              <a:rPr lang="ru-RU" sz="2800" b="1" dirty="0" smtClean="0">
                <a:solidFill>
                  <a:srgbClr val="009900"/>
                </a:solidFill>
              </a:rPr>
              <a:t>Конкретными </a:t>
            </a:r>
            <a:r>
              <a:rPr lang="ru-RU" sz="2800" b="1" dirty="0">
                <a:solidFill>
                  <a:srgbClr val="009900"/>
                </a:solidFill>
              </a:rPr>
              <a:t>объектами кадровой работы являются: </a:t>
            </a:r>
          </a:p>
          <a:p>
            <a:pPr marL="714375" defTabSz="800100">
              <a:buClrTx/>
              <a:buSzPct val="100000"/>
              <a:buFont typeface="Arial" panose="020B0604020202020204" pitchFamily="34" charset="0"/>
              <a:buChar char="•"/>
            </a:pPr>
            <a:r>
              <a:rPr lang="ru-RU" sz="2800" b="1" dirty="0" smtClean="0">
                <a:solidFill>
                  <a:schemeClr val="tx1"/>
                </a:solidFill>
              </a:rPr>
              <a:t>действующие </a:t>
            </a:r>
            <a:r>
              <a:rPr lang="ru-RU" sz="2800" b="1" dirty="0">
                <a:solidFill>
                  <a:schemeClr val="tx1"/>
                </a:solidFill>
              </a:rPr>
              <a:t>кадры, а также те лица, которым предстоит трудиться на муниципальной службе; </a:t>
            </a:r>
          </a:p>
          <a:p>
            <a:pPr marL="714375" defTabSz="800100">
              <a:buClrTx/>
              <a:buSzPct val="100000"/>
              <a:buFont typeface="Arial" panose="020B0604020202020204" pitchFamily="34" charset="0"/>
              <a:buChar char="•"/>
            </a:pPr>
            <a:r>
              <a:rPr lang="ru-RU" sz="2800" b="1" dirty="0" smtClean="0">
                <a:solidFill>
                  <a:schemeClr val="tx1"/>
                </a:solidFill>
              </a:rPr>
              <a:t>отдельные </a:t>
            </a:r>
            <a:r>
              <a:rPr lang="ru-RU" sz="2800" b="1" dirty="0">
                <a:solidFill>
                  <a:schemeClr val="tx1"/>
                </a:solidFill>
              </a:rPr>
              <a:t>компоненты самой технологии работы с кадрами - обучение, подбор, оценка, подготовка в резерве, назначение на должность и др. </a:t>
            </a:r>
          </a:p>
          <a:p>
            <a:pPr marL="0" indent="0">
              <a:buNone/>
            </a:pPr>
            <a:r>
              <a:rPr lang="ru-RU" sz="2800" b="1" dirty="0" smtClean="0">
                <a:solidFill>
                  <a:schemeClr val="tx1"/>
                </a:solidFill>
              </a:rPr>
              <a:t>	</a:t>
            </a:r>
            <a:r>
              <a:rPr lang="ru-RU" sz="2800" b="1" dirty="0" smtClean="0">
                <a:solidFill>
                  <a:srgbClr val="009900"/>
                </a:solidFill>
              </a:rPr>
              <a:t>В кадровой работе различают следующие основные функции: </a:t>
            </a:r>
          </a:p>
          <a:p>
            <a:pPr marL="714375">
              <a:buClrTx/>
              <a:buSzPct val="100000"/>
              <a:buFont typeface="Arial" panose="020B0604020202020204" pitchFamily="34" charset="0"/>
              <a:buChar char="•"/>
            </a:pPr>
            <a:r>
              <a:rPr lang="ru-RU" sz="2800" b="1" dirty="0" smtClean="0">
                <a:solidFill>
                  <a:schemeClr val="tx1"/>
                </a:solidFill>
              </a:rPr>
              <a:t>планирование и прогнозирование потребности в кадрах; </a:t>
            </a:r>
          </a:p>
          <a:p>
            <a:pPr marL="714375">
              <a:buClrTx/>
              <a:buSzPct val="100000"/>
              <a:buFont typeface="Arial" panose="020B0604020202020204" pitchFamily="34" charset="0"/>
              <a:buChar char="•"/>
            </a:pPr>
            <a:r>
              <a:rPr lang="ru-RU" sz="2800" b="1" dirty="0" smtClean="0">
                <a:solidFill>
                  <a:schemeClr val="tx1"/>
                </a:solidFill>
              </a:rPr>
              <a:t>прием </a:t>
            </a:r>
            <a:r>
              <a:rPr lang="ru-RU" sz="2800" b="1" dirty="0">
                <a:solidFill>
                  <a:schemeClr val="tx1"/>
                </a:solidFill>
              </a:rPr>
              <a:t>на работу; 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09FA89-C94D-4424-9B0D-117354EEE721}" type="slidenum">
              <a:rPr lang="ru-RU" altLang="ru-RU" smtClean="0"/>
              <a:pPr>
                <a:defRPr/>
              </a:pPr>
              <a:t>15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76805737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1625" y="908720"/>
            <a:ext cx="8686800" cy="4525962"/>
          </a:xfrm>
        </p:spPr>
        <p:txBody>
          <a:bodyPr/>
          <a:lstStyle/>
          <a:p>
            <a:pPr marL="542925" algn="just">
              <a:buClrTx/>
              <a:buSzPct val="100000"/>
              <a:buFont typeface="Arial" panose="020B0604020202020204" pitchFamily="34" charset="0"/>
              <a:buChar char="•"/>
            </a:pPr>
            <a:r>
              <a:rPr lang="ru-RU" b="1" dirty="0" smtClean="0">
                <a:solidFill>
                  <a:schemeClr val="tx1"/>
                </a:solidFill>
              </a:rPr>
              <a:t>анализ </a:t>
            </a:r>
            <a:r>
              <a:rPr lang="ru-RU" b="1" dirty="0">
                <a:solidFill>
                  <a:schemeClr val="tx1"/>
                </a:solidFill>
              </a:rPr>
              <a:t>рабочих мест и трудовых процессов; </a:t>
            </a:r>
          </a:p>
          <a:p>
            <a:pPr marL="542925" algn="just">
              <a:buClrTx/>
              <a:buSzPct val="100000"/>
              <a:buFont typeface="Arial" panose="020B0604020202020204" pitchFamily="34" charset="0"/>
              <a:buChar char="•"/>
            </a:pPr>
            <a:r>
              <a:rPr lang="ru-RU" b="1" dirty="0" smtClean="0">
                <a:solidFill>
                  <a:schemeClr val="tx1"/>
                </a:solidFill>
              </a:rPr>
              <a:t>расстановка</a:t>
            </a:r>
            <a:r>
              <a:rPr lang="ru-RU" b="1" dirty="0">
                <a:solidFill>
                  <a:schemeClr val="tx1"/>
                </a:solidFill>
              </a:rPr>
              <a:t>; </a:t>
            </a:r>
          </a:p>
          <a:p>
            <a:pPr marL="542925" algn="just">
              <a:buClrTx/>
              <a:buSzPct val="100000"/>
              <a:buFont typeface="Arial" panose="020B0604020202020204" pitchFamily="34" charset="0"/>
              <a:buChar char="•"/>
            </a:pPr>
            <a:r>
              <a:rPr lang="ru-RU" b="1" dirty="0" smtClean="0">
                <a:solidFill>
                  <a:schemeClr val="tx1"/>
                </a:solidFill>
              </a:rPr>
              <a:t>профессиональное </a:t>
            </a:r>
            <a:r>
              <a:rPr lang="ru-RU" b="1" dirty="0">
                <a:solidFill>
                  <a:schemeClr val="tx1"/>
                </a:solidFill>
              </a:rPr>
              <a:t>обучение, повышение квалификации и переподготовка; </a:t>
            </a:r>
          </a:p>
          <a:p>
            <a:pPr marL="542925" algn="just">
              <a:buClrTx/>
              <a:buSzPct val="100000"/>
              <a:buFont typeface="Arial" panose="020B0604020202020204" pitchFamily="34" charset="0"/>
              <a:buChar char="•"/>
            </a:pPr>
            <a:r>
              <a:rPr lang="ru-RU" b="1" dirty="0" smtClean="0">
                <a:solidFill>
                  <a:schemeClr val="tx1"/>
                </a:solidFill>
              </a:rPr>
              <a:t>регулирование </a:t>
            </a:r>
            <a:r>
              <a:rPr lang="ru-RU" b="1" dirty="0">
                <a:solidFill>
                  <a:schemeClr val="tx1"/>
                </a:solidFill>
              </a:rPr>
              <a:t>доходов и заработной платы; </a:t>
            </a:r>
          </a:p>
          <a:p>
            <a:pPr marL="542925" algn="just">
              <a:buClrTx/>
              <a:buSzPct val="100000"/>
              <a:buFont typeface="Arial" panose="020B0604020202020204" pitchFamily="34" charset="0"/>
              <a:buChar char="•"/>
            </a:pPr>
            <a:r>
              <a:rPr lang="ru-RU" b="1" dirty="0" smtClean="0">
                <a:solidFill>
                  <a:schemeClr val="tx1"/>
                </a:solidFill>
              </a:rPr>
              <a:t>предоставление </a:t>
            </a:r>
            <a:r>
              <a:rPr lang="ru-RU" b="1" dirty="0">
                <a:solidFill>
                  <a:schemeClr val="tx1"/>
                </a:solidFill>
              </a:rPr>
              <a:t>льгот, услуг и других привилегий работникам (охрана здоровья, техника безопасности и пр.); планирование карьеры, продвижение по службе, перемещение и увольнение.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09FA89-C94D-4424-9B0D-117354EEE721}" type="slidenum">
              <a:rPr lang="ru-RU" altLang="ru-RU" smtClean="0"/>
              <a:pPr>
                <a:defRPr/>
              </a:pPr>
              <a:t>16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97097692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33077" y="1268760"/>
            <a:ext cx="8686800" cy="4525962"/>
          </a:xfrm>
        </p:spPr>
        <p:txBody>
          <a:bodyPr/>
          <a:lstStyle/>
          <a:p>
            <a:pPr marL="0" indent="0" algn="just">
              <a:buNone/>
            </a:pPr>
            <a:r>
              <a:rPr lang="ru-RU" sz="2800" b="1" i="1" dirty="0" smtClean="0">
                <a:solidFill>
                  <a:schemeClr val="tx1"/>
                </a:solidFill>
              </a:rPr>
              <a:t>	Принципы </a:t>
            </a:r>
            <a:r>
              <a:rPr lang="ru-RU" sz="2800" b="1" i="1" dirty="0">
                <a:solidFill>
                  <a:schemeClr val="tx1"/>
                </a:solidFill>
              </a:rPr>
              <a:t>кадровой работы</a:t>
            </a:r>
            <a:r>
              <a:rPr lang="ru-RU" sz="2800" b="1" dirty="0">
                <a:solidFill>
                  <a:schemeClr val="tx1"/>
                </a:solidFill>
              </a:rPr>
              <a:t> в муниципальных органах власти могут быть сформулированы по-разному, но всегда </a:t>
            </a:r>
            <a:r>
              <a:rPr lang="ru-RU" sz="2800" b="1" dirty="0">
                <a:solidFill>
                  <a:srgbClr val="009900"/>
                </a:solidFill>
              </a:rPr>
              <a:t>содержат основные правила</a:t>
            </a:r>
            <a:r>
              <a:rPr lang="ru-RU" sz="2800" b="1" dirty="0">
                <a:solidFill>
                  <a:schemeClr val="tx1"/>
                </a:solidFill>
              </a:rPr>
              <a:t>:</a:t>
            </a:r>
          </a:p>
          <a:p>
            <a:pPr marL="628650" algn="just">
              <a:buClrTx/>
              <a:buSzPct val="100000"/>
              <a:buFont typeface="Arial" panose="020B0604020202020204" pitchFamily="34" charset="0"/>
              <a:buChar char="•"/>
            </a:pPr>
            <a:r>
              <a:rPr lang="ru-RU" sz="2800" b="1" dirty="0" smtClean="0">
                <a:solidFill>
                  <a:schemeClr val="tx1"/>
                </a:solidFill>
              </a:rPr>
              <a:t>отношение </a:t>
            </a:r>
            <a:r>
              <a:rPr lang="ru-RU" sz="2800" b="1" dirty="0">
                <a:solidFill>
                  <a:schemeClr val="tx1"/>
                </a:solidFill>
              </a:rPr>
              <a:t>к кадрам муниципальных служащих как к особой ценности, стоимость и значимость которой с течением времени увеличивается;</a:t>
            </a:r>
          </a:p>
          <a:p>
            <a:pPr marL="628650" algn="just">
              <a:buClrTx/>
              <a:buSzPct val="100000"/>
              <a:buFont typeface="Arial" panose="020B0604020202020204" pitchFamily="34" charset="0"/>
              <a:buChar char="•"/>
            </a:pPr>
            <a:r>
              <a:rPr lang="ru-RU" sz="2800" b="1" dirty="0" smtClean="0">
                <a:solidFill>
                  <a:schemeClr val="tx1"/>
                </a:solidFill>
              </a:rPr>
              <a:t>непрерывность </a:t>
            </a:r>
            <a:r>
              <a:rPr lang="ru-RU" sz="2800" b="1" dirty="0">
                <a:solidFill>
                  <a:schemeClr val="tx1"/>
                </a:solidFill>
              </a:rPr>
              <a:t>образования и самообразования муниципальных служащих с использованием многообразных форм и методов получения знаний;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09FA89-C94D-4424-9B0D-117354EEE721}" type="slidenum">
              <a:rPr lang="ru-RU" altLang="ru-RU" smtClean="0"/>
              <a:pPr>
                <a:defRPr/>
              </a:pPr>
              <a:t>17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78199070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42925" algn="just">
              <a:buClrTx/>
              <a:buSzPct val="100000"/>
              <a:buFont typeface="Arial" panose="020B0604020202020204" pitchFamily="34" charset="0"/>
              <a:buChar char="•"/>
              <a:tabLst>
                <a:tab pos="628650" algn="l"/>
              </a:tabLst>
            </a:pPr>
            <a:r>
              <a:rPr lang="ru-RU" b="1" dirty="0" smtClean="0">
                <a:solidFill>
                  <a:schemeClr val="tx1"/>
                </a:solidFill>
              </a:rPr>
              <a:t>применение </a:t>
            </a:r>
            <a:r>
              <a:rPr lang="ru-RU" b="1" dirty="0">
                <a:solidFill>
                  <a:schemeClr val="tx1"/>
                </a:solidFill>
              </a:rPr>
              <a:t>современных кадровых технологий;</a:t>
            </a:r>
          </a:p>
          <a:p>
            <a:pPr marL="542925" algn="just">
              <a:buClrTx/>
              <a:buSzPct val="100000"/>
              <a:buFont typeface="Arial" panose="020B0604020202020204" pitchFamily="34" charset="0"/>
              <a:buChar char="•"/>
              <a:tabLst>
                <a:tab pos="628650" algn="l"/>
              </a:tabLst>
            </a:pPr>
            <a:r>
              <a:rPr lang="ru-RU" b="1" dirty="0" smtClean="0">
                <a:solidFill>
                  <a:schemeClr val="tx1"/>
                </a:solidFill>
              </a:rPr>
              <a:t>приоритетный </a:t>
            </a:r>
            <a:r>
              <a:rPr lang="ru-RU" b="1" dirty="0">
                <a:solidFill>
                  <a:schemeClr val="tx1"/>
                </a:solidFill>
              </a:rPr>
              <a:t>характер работы с резервом на замещение вакантных должностей;</a:t>
            </a:r>
          </a:p>
          <a:p>
            <a:pPr marL="542925" algn="just">
              <a:buClrTx/>
              <a:buSzPct val="100000"/>
              <a:buFont typeface="Arial" panose="020B0604020202020204" pitchFamily="34" charset="0"/>
              <a:buChar char="•"/>
              <a:tabLst>
                <a:tab pos="628650" algn="l"/>
              </a:tabLst>
            </a:pPr>
            <a:r>
              <a:rPr lang="ru-RU" b="1" dirty="0" smtClean="0">
                <a:solidFill>
                  <a:schemeClr val="tx1"/>
                </a:solidFill>
              </a:rPr>
              <a:t>формирование </a:t>
            </a:r>
            <a:r>
              <a:rPr lang="ru-RU" b="1" dirty="0">
                <a:solidFill>
                  <a:schemeClr val="tx1"/>
                </a:solidFill>
              </a:rPr>
              <a:t>культуры управления с преобладанием мотивации муниципальных служащих на достижение высоких профессиональных результатов - саморазвитие, самореализацию.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09FA89-C94D-4424-9B0D-117354EEE721}" type="slidenum">
              <a:rPr lang="ru-RU" altLang="ru-RU" smtClean="0"/>
              <a:pPr>
                <a:defRPr/>
              </a:pPr>
              <a:t>18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89738685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6784" y="908720"/>
            <a:ext cx="8686800" cy="4525962"/>
          </a:xfrm>
        </p:spPr>
        <p:txBody>
          <a:bodyPr/>
          <a:lstStyle/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В </a:t>
            </a:r>
            <a:r>
              <a:rPr lang="ru-RU" b="1" dirty="0">
                <a:solidFill>
                  <a:schemeClr val="tx1"/>
                </a:solidFill>
              </a:rPr>
              <a:t>соответствии с </a:t>
            </a:r>
            <a:r>
              <a:rPr lang="ru-RU" b="1" dirty="0">
                <a:solidFill>
                  <a:srgbClr val="0000FF"/>
                </a:solidFill>
              </a:rPr>
              <a:t>ФЗ № 25</a:t>
            </a:r>
            <a:r>
              <a:rPr lang="ru-RU" b="1" dirty="0">
                <a:solidFill>
                  <a:schemeClr val="tx1"/>
                </a:solidFill>
              </a:rPr>
              <a:t> кадровая работа в </a:t>
            </a:r>
            <a:r>
              <a:rPr lang="ru-RU" b="1" dirty="0" smtClean="0">
                <a:solidFill>
                  <a:schemeClr val="tx1"/>
                </a:solidFill>
              </a:rPr>
              <a:t>муниципальном </a:t>
            </a:r>
            <a:r>
              <a:rPr lang="ru-RU" b="1" dirty="0">
                <a:solidFill>
                  <a:schemeClr val="tx1"/>
                </a:solidFill>
              </a:rPr>
              <a:t>образовании имеет свои особенности и включает в себя:</a:t>
            </a:r>
          </a:p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1</a:t>
            </a:r>
            <a:r>
              <a:rPr lang="ru-RU" b="1" dirty="0">
                <a:solidFill>
                  <a:schemeClr val="tx1"/>
                </a:solidFill>
              </a:rPr>
              <a:t>) формирование кадрового состава для замещения должностей муниципальной службы;</a:t>
            </a:r>
          </a:p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2</a:t>
            </a:r>
            <a:r>
              <a:rPr lang="ru-RU" b="1" dirty="0">
                <a:solidFill>
                  <a:schemeClr val="tx1"/>
                </a:solidFill>
              </a:rPr>
              <a:t>) подготовку предложений о реализации положений законодательства о муниципальной службе и внесение указанных предложений представителю нанимателя (работодателю);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09FA89-C94D-4424-9B0D-117354EEE721}" type="slidenum">
              <a:rPr lang="ru-RU" altLang="ru-RU" smtClean="0"/>
              <a:pPr>
                <a:defRPr/>
              </a:pPr>
              <a:t>19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70758784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692696"/>
            <a:ext cx="8686800" cy="838200"/>
          </a:xfrm>
        </p:spPr>
        <p:txBody>
          <a:bodyPr>
            <a:normAutofit fontScale="90000"/>
          </a:bodyPr>
          <a:lstStyle/>
          <a:p>
            <a:pPr algn="ctr">
              <a:defRPr/>
            </a:pPr>
            <a:r>
              <a:rPr lang="ru-RU" b="1" dirty="0" smtClean="0">
                <a:solidFill>
                  <a:srgbClr val="7030A0"/>
                </a:solidFill>
              </a:rPr>
              <a:t>Вопрос 1. Сущность, задачи и принципы кадровой политики в сфере муниципальной службы </a:t>
            </a:r>
            <a:endParaRPr lang="ru-RU" b="1" dirty="0">
              <a:solidFill>
                <a:srgbClr val="7030A0"/>
              </a:solidFill>
            </a:endParaRPr>
          </a:p>
        </p:txBody>
      </p:sp>
      <p:sp>
        <p:nvSpPr>
          <p:cNvPr id="11267" name="Содержимое 2"/>
          <p:cNvSpPr>
            <a:spLocks noGrp="1"/>
          </p:cNvSpPr>
          <p:nvPr>
            <p:ph idx="1"/>
          </p:nvPr>
        </p:nvSpPr>
        <p:spPr>
          <a:xfrm>
            <a:off x="304800" y="2060847"/>
            <a:ext cx="8686800" cy="4660627"/>
          </a:xfrm>
        </p:spPr>
        <p:txBody>
          <a:bodyPr>
            <a:normAutofit lnSpcReduction="10000"/>
          </a:bodyPr>
          <a:lstStyle/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Под </a:t>
            </a:r>
            <a:r>
              <a:rPr lang="ru-RU" b="1" i="1" dirty="0">
                <a:solidFill>
                  <a:srgbClr val="0000FF"/>
                </a:solidFill>
              </a:rPr>
              <a:t>кадровой политикой </a:t>
            </a:r>
            <a:r>
              <a:rPr lang="ru-RU" b="1" i="1" dirty="0">
                <a:solidFill>
                  <a:schemeClr val="tx1"/>
                </a:solidFill>
              </a:rPr>
              <a:t>на муниципальной службе</a:t>
            </a:r>
            <a:r>
              <a:rPr lang="ru-RU" b="1" dirty="0">
                <a:solidFill>
                  <a:schemeClr val="tx1"/>
                </a:solidFill>
              </a:rPr>
              <a:t> понимается общий курс и последовательная деятельность государства по формированию требований к муниципальным служащим, по их подбору, подготовке и рационального использованию с учетом состояния и перспектив развития муниципальной службы, прогноза о качественных и количественных потребностях в кадрах муниципальных служащих.</a:t>
            </a:r>
          </a:p>
          <a:p>
            <a:pPr marL="0" indent="0" algn="just">
              <a:buNone/>
            </a:pP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12292" name="Номер слайда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"/>
              <a:defRPr sz="3200">
                <a:solidFill>
                  <a:schemeClr val="tx2"/>
                </a:solidFill>
                <a:latin typeface="Franklin Gothic Book" panose="020B05030201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"/>
              <a:defRPr sz="2800">
                <a:solidFill>
                  <a:schemeClr val="tx2"/>
                </a:solidFill>
                <a:latin typeface="Franklin Gothic Book" panose="020B05030201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"/>
              <a:defRPr sz="2400">
                <a:solidFill>
                  <a:schemeClr val="tx2"/>
                </a:solidFill>
                <a:latin typeface="Franklin Gothic Book" panose="020B05030201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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07D020CA-3800-4E74-9DEA-27EF0308C088}" type="slidenum">
              <a:rPr lang="ru-RU" altLang="ru-RU" sz="1200">
                <a:solidFill>
                  <a:srgbClr val="D38E27"/>
                </a:solidFill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2</a:t>
            </a:fld>
            <a:endParaRPr lang="ru-RU" altLang="ru-RU" sz="1200">
              <a:solidFill>
                <a:srgbClr val="D38E27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99913" y="548680"/>
            <a:ext cx="8686800" cy="4525962"/>
          </a:xfrm>
        </p:spPr>
        <p:txBody>
          <a:bodyPr/>
          <a:lstStyle/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3</a:t>
            </a:r>
            <a:r>
              <a:rPr lang="ru-RU" b="1" dirty="0">
                <a:solidFill>
                  <a:schemeClr val="tx1"/>
                </a:solidFill>
              </a:rPr>
              <a:t>) организацию подготовки проектов муниципальных правовых актов, связанных с поступлением на муниципальную службу, ее прохождением, заключением трудового договора (контракта), назначением на должность муниципальной службы, освобождением от замещаемой должности муниципальной службы, увольнением муниципального служащего с муниципальной службы и выходом его на пенсию, и оформление соответствующих документов;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09FA89-C94D-4424-9B0D-117354EEE721}" type="slidenum">
              <a:rPr lang="ru-RU" altLang="ru-RU" smtClean="0"/>
              <a:pPr>
                <a:defRPr/>
              </a:pPr>
              <a:t>20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60003828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87362" y="476671"/>
            <a:ext cx="8686800" cy="5997153"/>
          </a:xfrm>
        </p:spPr>
        <p:txBody>
          <a:bodyPr/>
          <a:lstStyle/>
          <a:p>
            <a:pPr marL="0" indent="442913" algn="just">
              <a:buNone/>
            </a:pPr>
            <a:r>
              <a:rPr lang="ru-RU" sz="2700" b="1" dirty="0" smtClean="0">
                <a:solidFill>
                  <a:schemeClr val="tx1"/>
                </a:solidFill>
              </a:rPr>
              <a:t>4</a:t>
            </a:r>
            <a:r>
              <a:rPr lang="ru-RU" sz="2700" b="1" dirty="0">
                <a:solidFill>
                  <a:schemeClr val="tx1"/>
                </a:solidFill>
              </a:rPr>
              <a:t>) ведение трудовых книжек муниципальных служащих;</a:t>
            </a:r>
          </a:p>
          <a:p>
            <a:pPr marL="0" indent="442913" algn="just">
              <a:buNone/>
            </a:pPr>
            <a:r>
              <a:rPr lang="ru-RU" sz="2700" b="1" dirty="0" smtClean="0">
                <a:solidFill>
                  <a:schemeClr val="tx1"/>
                </a:solidFill>
              </a:rPr>
              <a:t>5</a:t>
            </a:r>
            <a:r>
              <a:rPr lang="ru-RU" sz="2700" b="1" dirty="0">
                <a:solidFill>
                  <a:schemeClr val="tx1"/>
                </a:solidFill>
              </a:rPr>
              <a:t>) ведение личных дел муниципальных служащих;</a:t>
            </a:r>
          </a:p>
          <a:p>
            <a:pPr marL="0" indent="442913" algn="just">
              <a:buNone/>
            </a:pPr>
            <a:r>
              <a:rPr lang="ru-RU" sz="2700" b="1" dirty="0" smtClean="0">
                <a:solidFill>
                  <a:schemeClr val="tx1"/>
                </a:solidFill>
              </a:rPr>
              <a:t>6</a:t>
            </a:r>
            <a:r>
              <a:rPr lang="ru-RU" sz="2700" b="1" dirty="0">
                <a:solidFill>
                  <a:schemeClr val="tx1"/>
                </a:solidFill>
              </a:rPr>
              <a:t>) </a:t>
            </a:r>
            <a:r>
              <a:rPr lang="ru-RU" sz="2700" b="1" dirty="0" smtClean="0">
                <a:solidFill>
                  <a:schemeClr val="tx1"/>
                </a:solidFill>
              </a:rPr>
              <a:t>ведение </a:t>
            </a:r>
            <a:r>
              <a:rPr lang="ru-RU" sz="2700" b="1" dirty="0">
                <a:solidFill>
                  <a:schemeClr val="tx1"/>
                </a:solidFill>
              </a:rPr>
              <a:t>реестра муниципальных служащих в муниципальном образовании;</a:t>
            </a:r>
          </a:p>
          <a:p>
            <a:pPr marL="0" indent="442913" algn="just">
              <a:buNone/>
            </a:pPr>
            <a:r>
              <a:rPr lang="ru-RU" sz="2700" b="1" dirty="0">
                <a:solidFill>
                  <a:schemeClr val="tx1"/>
                </a:solidFill>
              </a:rPr>
              <a:t>7) оформление и выдачу служебных удостоверений муниципальных служащих;</a:t>
            </a:r>
          </a:p>
          <a:p>
            <a:pPr marL="0" indent="442913" algn="just">
              <a:buNone/>
            </a:pPr>
            <a:r>
              <a:rPr lang="ru-RU" sz="2700" b="1" dirty="0">
                <a:solidFill>
                  <a:schemeClr val="tx1"/>
                </a:solidFill>
              </a:rPr>
              <a:t>8) проведение конкурса на замещение вакантных должностей муниципальной службы и включение муниципальных служащих в кадровый резерв;</a:t>
            </a:r>
          </a:p>
          <a:p>
            <a:pPr marL="0" indent="442913" algn="just">
              <a:buNone/>
            </a:pPr>
            <a:r>
              <a:rPr lang="ru-RU" sz="2700" b="1" dirty="0">
                <a:solidFill>
                  <a:schemeClr val="tx1"/>
                </a:solidFill>
              </a:rPr>
              <a:t>9) проведение аттестации муниципальных служащих;</a:t>
            </a:r>
          </a:p>
          <a:p>
            <a:pPr marL="0" indent="442913" algn="just">
              <a:buNone/>
            </a:pPr>
            <a:r>
              <a:rPr lang="ru-RU" sz="2700" b="1" dirty="0">
                <a:solidFill>
                  <a:schemeClr val="tx1"/>
                </a:solidFill>
              </a:rPr>
              <a:t>10) организацию работы с кадровым резервом и его эффективное использование;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09FA89-C94D-4424-9B0D-117354EEE721}" type="slidenum">
              <a:rPr lang="ru-RU" altLang="ru-RU" smtClean="0"/>
              <a:pPr>
                <a:defRPr/>
              </a:pPr>
              <a:t>21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75993503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71363" y="548679"/>
            <a:ext cx="8686800" cy="5925145"/>
          </a:xfrm>
        </p:spPr>
        <p:txBody>
          <a:bodyPr/>
          <a:lstStyle/>
          <a:p>
            <a:pPr marL="0" indent="0" algn="just">
              <a:buNone/>
            </a:pPr>
            <a:r>
              <a:rPr lang="ru-RU" sz="2800" b="1" dirty="0" smtClean="0">
                <a:solidFill>
                  <a:schemeClr val="tx1"/>
                </a:solidFill>
              </a:rPr>
              <a:t>	11</a:t>
            </a:r>
            <a:r>
              <a:rPr lang="ru-RU" sz="2800" b="1" dirty="0">
                <a:solidFill>
                  <a:schemeClr val="tx1"/>
                </a:solidFill>
              </a:rPr>
              <a:t>) организацию проверки достоверности представляемых гражданином персональных данных и иных сведений при поступлении на муниципальную службу, а также оформление допуска установленной формы к сведениям, составляющим государственную тайну;</a:t>
            </a:r>
          </a:p>
          <a:p>
            <a:pPr marL="0" indent="0" algn="just">
              <a:buNone/>
            </a:pPr>
            <a:r>
              <a:rPr lang="ru-RU" sz="2800" b="1" dirty="0" smtClean="0">
                <a:solidFill>
                  <a:schemeClr val="tx1"/>
                </a:solidFill>
              </a:rPr>
              <a:t>	12</a:t>
            </a:r>
            <a:r>
              <a:rPr lang="ru-RU" sz="2800" b="1" dirty="0">
                <a:solidFill>
                  <a:schemeClr val="tx1"/>
                </a:solidFill>
              </a:rPr>
              <a:t>) организацию проверки сведений о доходах, об имуществе и обязательствах имущественного характера муниципальных служащих, а также соблюдения связанных с муниципальной службой ограничений, которые установлены </a:t>
            </a:r>
            <a:r>
              <a:rPr lang="ru-RU" sz="2800" b="1" dirty="0">
                <a:solidFill>
                  <a:srgbClr val="0000FF"/>
                </a:solidFill>
              </a:rPr>
              <a:t>статьей 13 настоящего Федерального закона</a:t>
            </a:r>
            <a:r>
              <a:rPr lang="ru-RU" sz="2800" b="1" dirty="0">
                <a:solidFill>
                  <a:schemeClr val="tx1"/>
                </a:solidFill>
              </a:rPr>
              <a:t> и другими федеральными законами;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09FA89-C94D-4424-9B0D-117354EEE721}" type="slidenum">
              <a:rPr lang="ru-RU" altLang="ru-RU" smtClean="0"/>
              <a:pPr>
                <a:defRPr/>
              </a:pPr>
              <a:t>22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91399616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1625" y="1124744"/>
            <a:ext cx="8686800" cy="5112568"/>
          </a:xfrm>
        </p:spPr>
        <p:txBody>
          <a:bodyPr/>
          <a:lstStyle/>
          <a:p>
            <a:pPr marL="0" indent="0" algn="just">
              <a:buNone/>
            </a:pPr>
            <a:r>
              <a:rPr lang="ru-RU" sz="2800" b="1" dirty="0" smtClean="0">
                <a:solidFill>
                  <a:schemeClr val="tx1"/>
                </a:solidFill>
              </a:rPr>
              <a:t>	13</a:t>
            </a:r>
            <a:r>
              <a:rPr lang="ru-RU" sz="2800" b="1" dirty="0">
                <a:solidFill>
                  <a:schemeClr val="tx1"/>
                </a:solidFill>
              </a:rPr>
              <a:t>) консультирование муниципальных служащих по правовым и иным вопросам муниципальной службы;</a:t>
            </a:r>
          </a:p>
          <a:p>
            <a:pPr marL="0" indent="0" algn="just">
              <a:buNone/>
            </a:pPr>
            <a:r>
              <a:rPr lang="ru-RU" sz="2800" b="1" dirty="0" smtClean="0">
                <a:solidFill>
                  <a:schemeClr val="tx1"/>
                </a:solidFill>
              </a:rPr>
              <a:t>	14</a:t>
            </a:r>
            <a:r>
              <a:rPr lang="ru-RU" sz="2800" b="1" dirty="0">
                <a:solidFill>
                  <a:schemeClr val="tx1"/>
                </a:solidFill>
              </a:rPr>
              <a:t>) решение иных вопросов кадровой работы, определяемых трудовым законодательством и законом субъекта Российской Федерации.</a:t>
            </a:r>
          </a:p>
          <a:p>
            <a:pPr marL="0" indent="0" algn="just">
              <a:buNone/>
            </a:pPr>
            <a:r>
              <a:rPr lang="ru-RU" sz="2800" b="1" dirty="0" smtClean="0">
                <a:solidFill>
                  <a:schemeClr val="tx1"/>
                </a:solidFill>
              </a:rPr>
              <a:t>	В </a:t>
            </a:r>
            <a:r>
              <a:rPr lang="ru-RU" sz="2800" b="1" dirty="0">
                <a:solidFill>
                  <a:schemeClr val="tx1"/>
                </a:solidFill>
              </a:rPr>
              <a:t>кадровой работе в муниципальных органах используются различные кадровые технологии - совокупность методов и организационных процедур, направленных на оптимизацию принимаемых кадровых решений.</a:t>
            </a:r>
          </a:p>
          <a:p>
            <a:pPr marL="0" indent="0" algn="just">
              <a:buNone/>
            </a:pP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09FA89-C94D-4424-9B0D-117354EEE721}" type="slidenum">
              <a:rPr lang="ru-RU" altLang="ru-RU" smtClean="0"/>
              <a:pPr>
                <a:defRPr/>
              </a:pPr>
              <a:t>23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57160694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1625" y="1268760"/>
            <a:ext cx="8686800" cy="4525962"/>
          </a:xfrm>
        </p:spPr>
        <p:txBody>
          <a:bodyPr/>
          <a:lstStyle/>
          <a:p>
            <a:pPr marL="0" indent="0" algn="just">
              <a:spcAft>
                <a:spcPts val="600"/>
              </a:spcAft>
              <a:buNone/>
            </a:pPr>
            <a:r>
              <a:rPr lang="ru-RU" sz="2800" b="1" dirty="0" smtClean="0">
                <a:solidFill>
                  <a:schemeClr val="tx1"/>
                </a:solidFill>
              </a:rPr>
              <a:t>	Кадровые </a:t>
            </a:r>
            <a:r>
              <a:rPr lang="ru-RU" sz="2800" b="1" dirty="0">
                <a:solidFill>
                  <a:schemeClr val="tx1"/>
                </a:solidFill>
              </a:rPr>
              <a:t>технологии, применяемые в системе муниципальных управления, могут быть классифицированы по </a:t>
            </a:r>
            <a:r>
              <a:rPr lang="ru-RU" sz="2800" b="1" dirty="0">
                <a:solidFill>
                  <a:srgbClr val="C00000"/>
                </a:solidFill>
              </a:rPr>
              <a:t>следующим </a:t>
            </a:r>
            <a:r>
              <a:rPr lang="ru-RU" sz="2800" b="1" dirty="0" smtClean="0">
                <a:solidFill>
                  <a:srgbClr val="C00000"/>
                </a:solidFill>
              </a:rPr>
              <a:t>признакам:</a:t>
            </a:r>
            <a:endParaRPr lang="ru-RU" sz="2800" b="1" dirty="0">
              <a:solidFill>
                <a:srgbClr val="C00000"/>
              </a:solidFill>
            </a:endParaRPr>
          </a:p>
          <a:p>
            <a:pPr marL="0" indent="0" algn="just">
              <a:spcAft>
                <a:spcPts val="600"/>
              </a:spcAft>
              <a:buNone/>
            </a:pPr>
            <a:r>
              <a:rPr lang="ru-RU" sz="2800" b="1" dirty="0" smtClean="0">
                <a:solidFill>
                  <a:schemeClr val="tx1"/>
                </a:solidFill>
              </a:rPr>
              <a:t>	</a:t>
            </a:r>
            <a:r>
              <a:rPr lang="ru-RU" sz="2800" b="1" dirty="0" smtClean="0">
                <a:solidFill>
                  <a:srgbClr val="009900"/>
                </a:solidFill>
              </a:rPr>
              <a:t>1. Типы </a:t>
            </a:r>
            <a:r>
              <a:rPr lang="ru-RU" sz="2800" b="1" dirty="0">
                <a:solidFill>
                  <a:srgbClr val="009900"/>
                </a:solidFill>
              </a:rPr>
              <a:t>технологий: </a:t>
            </a:r>
            <a:endParaRPr lang="ru-RU" sz="2800" b="1" dirty="0" smtClean="0">
              <a:solidFill>
                <a:srgbClr val="009900"/>
              </a:solidFill>
            </a:endParaRPr>
          </a:p>
          <a:p>
            <a:pPr marL="800100" algn="just">
              <a:spcAft>
                <a:spcPts val="600"/>
              </a:spcAft>
              <a:buClrTx/>
              <a:buSzPct val="100000"/>
              <a:buFont typeface="Arial" panose="020B0604020202020204" pitchFamily="34" charset="0"/>
              <a:buChar char="•"/>
            </a:pPr>
            <a:r>
              <a:rPr lang="ru-RU" sz="2800" b="1" dirty="0" smtClean="0">
                <a:solidFill>
                  <a:schemeClr val="tx1"/>
                </a:solidFill>
              </a:rPr>
              <a:t>технологии </a:t>
            </a:r>
            <a:r>
              <a:rPr lang="ru-RU" sz="2800" b="1" dirty="0">
                <a:solidFill>
                  <a:schemeClr val="tx1"/>
                </a:solidFill>
              </a:rPr>
              <a:t>решения стратегических кадровых задач; </a:t>
            </a:r>
            <a:endParaRPr lang="ru-RU" sz="2800" b="1" dirty="0" smtClean="0">
              <a:solidFill>
                <a:schemeClr val="tx1"/>
              </a:solidFill>
            </a:endParaRPr>
          </a:p>
          <a:p>
            <a:pPr marL="800100" algn="just">
              <a:spcAft>
                <a:spcPts val="600"/>
              </a:spcAft>
              <a:buClrTx/>
              <a:buSzPct val="100000"/>
              <a:buFont typeface="Arial" panose="020B0604020202020204" pitchFamily="34" charset="0"/>
              <a:buChar char="•"/>
            </a:pPr>
            <a:r>
              <a:rPr lang="ru-RU" sz="2800" b="1" dirty="0" smtClean="0">
                <a:solidFill>
                  <a:schemeClr val="tx1"/>
                </a:solidFill>
              </a:rPr>
              <a:t>технологии </a:t>
            </a:r>
            <a:r>
              <a:rPr lang="ru-RU" sz="2800" b="1" dirty="0">
                <a:solidFill>
                  <a:schemeClr val="tx1"/>
                </a:solidFill>
              </a:rPr>
              <a:t>кадрового моделирования и прогнозирования; </a:t>
            </a:r>
            <a:endParaRPr lang="ru-RU" sz="2800" b="1" dirty="0" smtClean="0">
              <a:solidFill>
                <a:schemeClr val="tx1"/>
              </a:solidFill>
            </a:endParaRPr>
          </a:p>
          <a:p>
            <a:pPr marL="800100" algn="just">
              <a:spcAft>
                <a:spcPts val="600"/>
              </a:spcAft>
              <a:buClrTx/>
              <a:buSzPct val="100000"/>
              <a:buFont typeface="Arial" panose="020B0604020202020204" pitchFamily="34" charset="0"/>
              <a:buChar char="•"/>
            </a:pPr>
            <a:r>
              <a:rPr lang="ru-RU" sz="2800" b="1" dirty="0" smtClean="0">
                <a:solidFill>
                  <a:schemeClr val="tx1"/>
                </a:solidFill>
              </a:rPr>
              <a:t>инновационные </a:t>
            </a:r>
            <a:r>
              <a:rPr lang="ru-RU" sz="2800" b="1" dirty="0">
                <a:solidFill>
                  <a:schemeClr val="tx1"/>
                </a:solidFill>
              </a:rPr>
              <a:t>(наукоемкие) технологии; универсальные технологии</a:t>
            </a:r>
            <a:r>
              <a:rPr lang="ru-RU" sz="2800" b="1" dirty="0" smtClean="0">
                <a:solidFill>
                  <a:schemeClr val="tx1"/>
                </a:solidFill>
              </a:rPr>
              <a:t>.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09FA89-C94D-4424-9B0D-117354EEE721}" type="slidenum">
              <a:rPr lang="ru-RU" altLang="ru-RU" smtClean="0"/>
              <a:pPr>
                <a:defRPr/>
              </a:pPr>
              <a:t>24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35187938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196752"/>
            <a:ext cx="8686800" cy="4525962"/>
          </a:xfrm>
        </p:spPr>
        <p:txBody>
          <a:bodyPr/>
          <a:lstStyle/>
          <a:p>
            <a:pPr marL="0" indent="0" algn="just">
              <a:buNone/>
            </a:pPr>
            <a:r>
              <a:rPr lang="ru-RU" sz="2800" b="1" dirty="0" smtClean="0">
                <a:solidFill>
                  <a:schemeClr val="tx1"/>
                </a:solidFill>
              </a:rPr>
              <a:t>	</a:t>
            </a:r>
            <a:r>
              <a:rPr lang="ru-RU" sz="2800" b="1" dirty="0" smtClean="0">
                <a:solidFill>
                  <a:srgbClr val="009900"/>
                </a:solidFill>
              </a:rPr>
              <a:t>2. Виды </a:t>
            </a:r>
            <a:r>
              <a:rPr lang="ru-RU" sz="2800" b="1" dirty="0">
                <a:solidFill>
                  <a:srgbClr val="009900"/>
                </a:solidFill>
              </a:rPr>
              <a:t>технологий: </a:t>
            </a:r>
            <a:endParaRPr lang="ru-RU" sz="2800" b="1" dirty="0" smtClean="0">
              <a:solidFill>
                <a:srgbClr val="009900"/>
              </a:solidFill>
            </a:endParaRPr>
          </a:p>
          <a:p>
            <a:pPr marL="628650" algn="just">
              <a:buClrTx/>
              <a:buSzPct val="100000"/>
              <a:buFont typeface="Arial" panose="020B0604020202020204" pitchFamily="34" charset="0"/>
              <a:buChar char="•"/>
            </a:pPr>
            <a:r>
              <a:rPr lang="ru-RU" sz="2800" b="1" dirty="0" smtClean="0">
                <a:solidFill>
                  <a:schemeClr val="tx1"/>
                </a:solidFill>
              </a:rPr>
              <a:t>информационные </a:t>
            </a:r>
            <a:r>
              <a:rPr lang="ru-RU" sz="2800" b="1" dirty="0">
                <a:solidFill>
                  <a:schemeClr val="tx1"/>
                </a:solidFill>
              </a:rPr>
              <a:t>технологии (обеспечивают информационную подготовку кадров); </a:t>
            </a:r>
            <a:endParaRPr lang="ru-RU" sz="2800" b="1" dirty="0" smtClean="0">
              <a:solidFill>
                <a:schemeClr val="tx1"/>
              </a:solidFill>
            </a:endParaRPr>
          </a:p>
          <a:p>
            <a:pPr marL="628650" algn="just">
              <a:buClrTx/>
              <a:buSzPct val="100000"/>
              <a:buFont typeface="Arial" panose="020B0604020202020204" pitchFamily="34" charset="0"/>
              <a:buChar char="•"/>
            </a:pPr>
            <a:r>
              <a:rPr lang="ru-RU" sz="2800" b="1" dirty="0" smtClean="0">
                <a:solidFill>
                  <a:schemeClr val="tx1"/>
                </a:solidFill>
              </a:rPr>
              <a:t>внедренческие </a:t>
            </a:r>
            <a:r>
              <a:rPr lang="ru-RU" sz="2800" b="1" dirty="0">
                <a:solidFill>
                  <a:schemeClr val="tx1"/>
                </a:solidFill>
              </a:rPr>
              <a:t>технологии (обеспечивают обновление муниципальных структур управления, формирование объемного мышления муниципальных служащих, совершенствование корпоративной культуры); </a:t>
            </a:r>
            <a:endParaRPr lang="ru-RU" sz="2800" b="1" dirty="0" smtClean="0">
              <a:solidFill>
                <a:schemeClr val="tx1"/>
              </a:solidFill>
            </a:endParaRPr>
          </a:p>
          <a:p>
            <a:pPr marL="628650" algn="just">
              <a:buClrTx/>
              <a:buSzPct val="100000"/>
              <a:buFont typeface="Arial" panose="020B0604020202020204" pitchFamily="34" charset="0"/>
              <a:buChar char="•"/>
            </a:pPr>
            <a:r>
              <a:rPr lang="ru-RU" sz="2800" b="1" dirty="0" smtClean="0">
                <a:solidFill>
                  <a:schemeClr val="tx1"/>
                </a:solidFill>
              </a:rPr>
              <a:t>обучающие </a:t>
            </a:r>
            <a:r>
              <a:rPr lang="ru-RU" sz="2800" b="1" dirty="0">
                <a:solidFill>
                  <a:schemeClr val="tx1"/>
                </a:solidFill>
              </a:rPr>
              <a:t>технологии (обеспечивают внедрение новых форм активного обучения, переподготовки и повышения квалификации).</a:t>
            </a:r>
          </a:p>
          <a:p>
            <a:pPr marL="542925" algn="just">
              <a:buClrTx/>
              <a:buSzPct val="100000"/>
              <a:buFont typeface="Arial" panose="020B0604020202020204" pitchFamily="34" charset="0"/>
              <a:buChar char="•"/>
            </a:pP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09FA89-C94D-4424-9B0D-117354EEE721}" type="slidenum">
              <a:rPr lang="ru-RU" altLang="ru-RU" smtClean="0"/>
              <a:pPr>
                <a:defRPr/>
              </a:pPr>
              <a:t>25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97533668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5186378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6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СПАСИБО</a:t>
            </a:r>
            <a:r>
              <a:rPr lang="ru-RU" sz="5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ru-RU" sz="5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6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ЗА</a:t>
            </a:r>
            <a:r>
              <a:rPr lang="ru-RU" sz="5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6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ВНИМАНИЕ</a:t>
            </a:r>
            <a:r>
              <a:rPr lang="ru-RU" sz="5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!</a:t>
            </a:r>
            <a:endParaRPr lang="ru-RU" sz="5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3795" name="Содержимое 2"/>
          <p:cNvSpPr>
            <a:spLocks noGrp="1"/>
          </p:cNvSpPr>
          <p:nvPr>
            <p:ph idx="1"/>
          </p:nvPr>
        </p:nvSpPr>
        <p:spPr>
          <a:xfrm>
            <a:off x="304800" y="4929188"/>
            <a:ext cx="8686800" cy="1150937"/>
          </a:xfrm>
        </p:spPr>
        <p:txBody>
          <a:bodyPr/>
          <a:lstStyle/>
          <a:p>
            <a:pPr eaLnBrk="1" hangingPunct="1">
              <a:buFont typeface="Wingdings 2" panose="05020102010507070707" pitchFamily="18" charset="2"/>
              <a:buNone/>
            </a:pPr>
            <a:r>
              <a:rPr lang="ru-RU" altLang="ru-RU" smtClean="0"/>
              <a:t> </a:t>
            </a:r>
          </a:p>
        </p:txBody>
      </p:sp>
      <p:sp>
        <p:nvSpPr>
          <p:cNvPr id="33796" name="Номер слайда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"/>
              <a:defRPr sz="3200">
                <a:solidFill>
                  <a:schemeClr val="tx2"/>
                </a:solidFill>
                <a:latin typeface="Franklin Gothic Book" panose="020B05030201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"/>
              <a:defRPr sz="2800">
                <a:solidFill>
                  <a:schemeClr val="tx2"/>
                </a:solidFill>
                <a:latin typeface="Franklin Gothic Book" panose="020B05030201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"/>
              <a:defRPr sz="2400">
                <a:solidFill>
                  <a:schemeClr val="tx2"/>
                </a:solidFill>
                <a:latin typeface="Franklin Gothic Book" panose="020B05030201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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AD85031F-6DA6-4A04-A9C5-A264F5C67223}" type="slidenum">
              <a:rPr lang="ru-RU" altLang="ru-RU" sz="1200">
                <a:solidFill>
                  <a:srgbClr val="D38E27"/>
                </a:solidFill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26</a:t>
            </a:fld>
            <a:endParaRPr lang="ru-RU" altLang="ru-RU" sz="1200">
              <a:solidFill>
                <a:srgbClr val="D38E27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14226" y="476672"/>
            <a:ext cx="8686800" cy="4525962"/>
          </a:xfrm>
        </p:spPr>
        <p:txBody>
          <a:bodyPr/>
          <a:lstStyle/>
          <a:p>
            <a:pPr marL="0" indent="0" algn="just">
              <a:spcAft>
                <a:spcPts val="600"/>
              </a:spcAft>
              <a:buNone/>
            </a:pPr>
            <a:r>
              <a:rPr lang="ru-RU" b="1" dirty="0" smtClean="0">
                <a:solidFill>
                  <a:schemeClr val="tx1"/>
                </a:solidFill>
              </a:rPr>
              <a:t>	</a:t>
            </a:r>
            <a:r>
              <a:rPr lang="ru-RU" b="1" dirty="0" smtClean="0">
                <a:solidFill>
                  <a:srgbClr val="0000FF"/>
                </a:solidFill>
              </a:rPr>
              <a:t>Кадровая </a:t>
            </a:r>
            <a:r>
              <a:rPr lang="ru-RU" b="1" dirty="0">
                <a:solidFill>
                  <a:srgbClr val="0000FF"/>
                </a:solidFill>
              </a:rPr>
              <a:t>политика на муниципальной службе реализуется тремя основными путями: </a:t>
            </a:r>
          </a:p>
          <a:p>
            <a:pPr marL="271463" indent="442913" algn="just">
              <a:spcAft>
                <a:spcPts val="600"/>
              </a:spcAft>
              <a:buClrTx/>
              <a:buSzPct val="100000"/>
              <a:buFont typeface="Arial" panose="020B0604020202020204" pitchFamily="34" charset="0"/>
              <a:buChar char="•"/>
            </a:pPr>
            <a:r>
              <a:rPr lang="ru-RU" b="1" dirty="0" smtClean="0">
                <a:solidFill>
                  <a:schemeClr val="tx1"/>
                </a:solidFill>
              </a:rPr>
              <a:t>формирование </a:t>
            </a:r>
            <a:r>
              <a:rPr lang="ru-RU" b="1" dirty="0">
                <a:solidFill>
                  <a:schemeClr val="tx1"/>
                </a:solidFill>
              </a:rPr>
              <a:t>кадрового состава профессиональных муниципальных служащих, обладающих необходимыми качествами муниципального и общественного служения; </a:t>
            </a:r>
            <a:endParaRPr lang="ru-RU" b="1" dirty="0" smtClean="0">
              <a:solidFill>
                <a:schemeClr val="tx1"/>
              </a:solidFill>
            </a:endParaRPr>
          </a:p>
          <a:p>
            <a:pPr marL="271463" indent="442913" algn="just">
              <a:spcAft>
                <a:spcPts val="600"/>
              </a:spcAft>
              <a:buClrTx/>
              <a:buSzPct val="100000"/>
              <a:buFont typeface="Arial" panose="020B0604020202020204" pitchFamily="34" charset="0"/>
              <a:buChar char="•"/>
            </a:pPr>
            <a:r>
              <a:rPr lang="ru-RU" b="1" dirty="0" smtClean="0">
                <a:solidFill>
                  <a:schemeClr val="tx1"/>
                </a:solidFill>
              </a:rPr>
              <a:t>управление </a:t>
            </a:r>
            <a:r>
              <a:rPr lang="ru-RU" b="1" dirty="0">
                <a:solidFill>
                  <a:schemeClr val="tx1"/>
                </a:solidFill>
              </a:rPr>
              <a:t>персоналом муниципальной службы и применение современных кадровых механизмов и технологий; </a:t>
            </a:r>
          </a:p>
          <a:p>
            <a:pPr marL="271463" indent="442913" algn="just">
              <a:spcAft>
                <a:spcPts val="600"/>
              </a:spcAft>
              <a:buClrTx/>
              <a:buSzPct val="100000"/>
              <a:buFont typeface="Arial" panose="020B0604020202020204" pitchFamily="34" charset="0"/>
              <a:buChar char="•"/>
            </a:pPr>
            <a:r>
              <a:rPr lang="ru-RU" b="1" dirty="0" smtClean="0">
                <a:solidFill>
                  <a:schemeClr val="tx1"/>
                </a:solidFill>
              </a:rPr>
              <a:t>повышение </a:t>
            </a:r>
            <a:r>
              <a:rPr lang="ru-RU" b="1" dirty="0">
                <a:solidFill>
                  <a:schemeClr val="tx1"/>
                </a:solidFill>
              </a:rPr>
              <a:t>роли и ответственности кадровых служб муниципальных органов. 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09FA89-C94D-4424-9B0D-117354EEE721}" type="slidenum">
              <a:rPr lang="ru-RU" altLang="ru-RU" smtClean="0"/>
              <a:pPr>
                <a:defRPr/>
              </a:pPr>
              <a:t>3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55867906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1625" y="404663"/>
            <a:ext cx="8686800" cy="6069161"/>
          </a:xfrm>
        </p:spPr>
        <p:txBody>
          <a:bodyPr/>
          <a:lstStyle/>
          <a:p>
            <a:pPr marL="0" indent="0" algn="just">
              <a:buNone/>
            </a:pPr>
            <a:r>
              <a:rPr lang="ru-RU" b="1" dirty="0" smtClean="0"/>
              <a:t>	Задачи</a:t>
            </a:r>
            <a:r>
              <a:rPr lang="ru-RU" b="1" dirty="0"/>
              <a:t>, основные принципы и приоритетные направления кадровой политики в системе муниципальной службы в определенной мере зафиксированы нормативно в </a:t>
            </a:r>
            <a:r>
              <a:rPr lang="ru-RU" b="1" dirty="0">
                <a:solidFill>
                  <a:srgbClr val="0000FF"/>
                </a:solidFill>
              </a:rPr>
              <a:t>Федеральном законе «О муниципальной службе в Российской Федерации» от 2 марта 2007 г. № 25-ФЗ. </a:t>
            </a:r>
          </a:p>
          <a:p>
            <a:pPr marL="0" indent="0" algn="just">
              <a:buNone/>
            </a:pPr>
            <a:r>
              <a:rPr lang="ru-RU" b="1" dirty="0" smtClean="0"/>
              <a:t>	Наряду </a:t>
            </a:r>
            <a:r>
              <a:rPr lang="ru-RU" b="1" dirty="0"/>
              <a:t>с этим задачи, принципы и приоритеты государственной и муниципальной кадровой политики обозначены в ежегодных посланиях, указах и выступлениях Президента РФ и премьер-министра РФ.</a:t>
            </a:r>
          </a:p>
          <a:p>
            <a:pPr marL="0" indent="0" algn="just">
              <a:buNone/>
            </a:pPr>
            <a:endParaRPr lang="ru-RU" b="1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09FA89-C94D-4424-9B0D-117354EEE721}" type="slidenum">
              <a:rPr lang="ru-RU" altLang="ru-RU" smtClean="0"/>
              <a:pPr>
                <a:defRPr/>
              </a:pPr>
              <a:t>4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82680879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1625" y="260647"/>
            <a:ext cx="8686800" cy="6460827"/>
          </a:xfrm>
        </p:spPr>
        <p:txBody>
          <a:bodyPr/>
          <a:lstStyle/>
          <a:p>
            <a:pPr marL="0" indent="0" algn="just">
              <a:buNone/>
            </a:pPr>
            <a:r>
              <a:rPr lang="ru-RU" sz="2800" b="1" dirty="0" smtClean="0">
                <a:solidFill>
                  <a:schemeClr val="tx1"/>
                </a:solidFill>
              </a:rPr>
              <a:t>	Реализация </a:t>
            </a:r>
            <a:r>
              <a:rPr lang="ru-RU" sz="2800" b="1" dirty="0">
                <a:solidFill>
                  <a:schemeClr val="tx1"/>
                </a:solidFill>
              </a:rPr>
              <a:t>кадровой политики на муниципальной службе </a:t>
            </a:r>
            <a:r>
              <a:rPr lang="ru-RU" sz="2800" b="1" dirty="0">
                <a:solidFill>
                  <a:srgbClr val="009900"/>
                </a:solidFill>
              </a:rPr>
              <a:t>предполагает решение ряда основных задач: </a:t>
            </a:r>
          </a:p>
          <a:p>
            <a:pPr algn="just">
              <a:buClrTx/>
              <a:buSzPct val="100000"/>
              <a:buFont typeface="Arial" panose="020B0604020202020204" pitchFamily="34" charset="0"/>
              <a:buChar char="•"/>
            </a:pPr>
            <a:r>
              <a:rPr lang="ru-RU" sz="2800" b="1" dirty="0" smtClean="0">
                <a:solidFill>
                  <a:schemeClr val="tx1"/>
                </a:solidFill>
              </a:rPr>
              <a:t>создание </a:t>
            </a:r>
            <a:r>
              <a:rPr lang="ru-RU" sz="2800" b="1" dirty="0">
                <a:solidFill>
                  <a:schemeClr val="tx1"/>
                </a:solidFill>
              </a:rPr>
              <a:t>современной нормативно-правовой базы кадровой политики и кадровой деятельности в сфере муниципальной службы; </a:t>
            </a:r>
          </a:p>
          <a:p>
            <a:pPr algn="just">
              <a:buClrTx/>
              <a:buSzPct val="100000"/>
              <a:buFont typeface="Arial" panose="020B0604020202020204" pitchFamily="34" charset="0"/>
              <a:buChar char="•"/>
            </a:pPr>
            <a:r>
              <a:rPr lang="ru-RU" sz="2800" b="1" dirty="0" smtClean="0">
                <a:solidFill>
                  <a:schemeClr val="tx1"/>
                </a:solidFill>
              </a:rPr>
              <a:t>повышение </a:t>
            </a:r>
            <a:r>
              <a:rPr lang="ru-RU" sz="2800" b="1" dirty="0">
                <a:solidFill>
                  <a:schemeClr val="tx1"/>
                </a:solidFill>
              </a:rPr>
              <a:t>уровня научно-теоретического и информационно-аналитического обеспечения процессов формирования и реализации муниципальной кадровой политики; </a:t>
            </a:r>
          </a:p>
          <a:p>
            <a:pPr algn="just">
              <a:buClrTx/>
              <a:buSzPct val="100000"/>
              <a:buFont typeface="Arial" panose="020B0604020202020204" pitchFamily="34" charset="0"/>
              <a:buChar char="•"/>
            </a:pPr>
            <a:r>
              <a:rPr lang="ru-RU" sz="2800" b="1" dirty="0" smtClean="0">
                <a:solidFill>
                  <a:schemeClr val="tx1"/>
                </a:solidFill>
              </a:rPr>
              <a:t>формирование </a:t>
            </a:r>
            <a:r>
              <a:rPr lang="ru-RU" sz="2800" b="1" dirty="0">
                <a:solidFill>
                  <a:schemeClr val="tx1"/>
                </a:solidFill>
              </a:rPr>
              <a:t>системы управления муниципальной службой и ее персоналом, координация деятельности кадровых служб органов муниципальной власти; </a:t>
            </a:r>
          </a:p>
          <a:p>
            <a:pPr marL="0" indent="0" algn="just">
              <a:buNone/>
            </a:pP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09FA89-C94D-4424-9B0D-117354EEE721}" type="slidenum">
              <a:rPr lang="ru-RU" altLang="ru-RU" smtClean="0"/>
              <a:pPr>
                <a:defRPr/>
              </a:pPr>
              <a:t>5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71713873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1625" y="136823"/>
            <a:ext cx="8686800" cy="6460827"/>
          </a:xfrm>
        </p:spPr>
        <p:txBody>
          <a:bodyPr/>
          <a:lstStyle/>
          <a:p>
            <a:pPr algn="just">
              <a:buClrTx/>
              <a:buSzPct val="100000"/>
              <a:buFont typeface="Arial" panose="020B0604020202020204" pitchFamily="34" charset="0"/>
              <a:buChar char="•"/>
            </a:pPr>
            <a:r>
              <a:rPr lang="ru-RU" sz="2700" b="1" dirty="0" smtClean="0">
                <a:solidFill>
                  <a:schemeClr val="tx1"/>
                </a:solidFill>
              </a:rPr>
              <a:t>развитие </a:t>
            </a:r>
            <a:r>
              <a:rPr lang="ru-RU" sz="2700" b="1" dirty="0">
                <a:solidFill>
                  <a:schemeClr val="tx1"/>
                </a:solidFill>
              </a:rPr>
              <a:t>системы дополнительного профессионального образования, управление развитием профессиональных, деловых и нравственных качеств муниципальных служащих; </a:t>
            </a:r>
          </a:p>
          <a:p>
            <a:pPr algn="just">
              <a:buClrTx/>
              <a:buSzPct val="100000"/>
              <a:buFont typeface="Arial" panose="020B0604020202020204" pitchFamily="34" charset="0"/>
              <a:buChar char="•"/>
            </a:pPr>
            <a:r>
              <a:rPr lang="ru-RU" sz="2700" b="1" dirty="0" smtClean="0">
                <a:solidFill>
                  <a:schemeClr val="tx1"/>
                </a:solidFill>
              </a:rPr>
              <a:t>создание </a:t>
            </a:r>
            <a:r>
              <a:rPr lang="ru-RU" sz="2700" b="1" dirty="0">
                <a:solidFill>
                  <a:schemeClr val="tx1"/>
                </a:solidFill>
              </a:rPr>
              <a:t>системы муниципального и общественного контроля над процессами формирования и реализации муниципальной кадровой политики и над кадровой деятельностью в сфере муниципальной службы; </a:t>
            </a:r>
          </a:p>
          <a:p>
            <a:pPr algn="just">
              <a:buClrTx/>
              <a:buSzPct val="100000"/>
              <a:buFont typeface="Arial" panose="020B0604020202020204" pitchFamily="34" charset="0"/>
              <a:buChar char="•"/>
            </a:pPr>
            <a:r>
              <a:rPr lang="ru-RU" sz="2700" b="1" dirty="0" smtClean="0">
                <a:solidFill>
                  <a:schemeClr val="tx1"/>
                </a:solidFill>
              </a:rPr>
              <a:t>разработка </a:t>
            </a:r>
            <a:r>
              <a:rPr lang="ru-RU" sz="2700" b="1" dirty="0">
                <a:solidFill>
                  <a:schemeClr val="tx1"/>
                </a:solidFill>
              </a:rPr>
              <a:t>системы критериев эффективности кадровой политики и кадровой деятельности, индикаторов и тенденций развития кадрового потенциала муниципальной службы; </a:t>
            </a:r>
          </a:p>
          <a:p>
            <a:pPr algn="just">
              <a:buClrTx/>
              <a:buSzPct val="100000"/>
              <a:buFont typeface="Arial" panose="020B0604020202020204" pitchFamily="34" charset="0"/>
              <a:buChar char="•"/>
            </a:pPr>
            <a:r>
              <a:rPr lang="ru-RU" sz="2700" b="1" dirty="0" smtClean="0">
                <a:solidFill>
                  <a:schemeClr val="tx1"/>
                </a:solidFill>
              </a:rPr>
              <a:t>принятие </a:t>
            </a:r>
            <a:r>
              <a:rPr lang="ru-RU" sz="2700" b="1" dirty="0">
                <a:solidFill>
                  <a:schemeClr val="tx1"/>
                </a:solidFill>
              </a:rPr>
              <a:t>этического кодекса муниципальных служащих. 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09FA89-C94D-4424-9B0D-117354EEE721}" type="slidenum">
              <a:rPr lang="ru-RU" altLang="ru-RU" smtClean="0"/>
              <a:pPr>
                <a:defRPr/>
              </a:pPr>
              <a:t>6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14270181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37232" y="476672"/>
            <a:ext cx="8686800" cy="4525962"/>
          </a:xfrm>
        </p:spPr>
        <p:txBody>
          <a:bodyPr/>
          <a:lstStyle/>
          <a:p>
            <a:pPr marL="0" indent="0" algn="just">
              <a:buNone/>
            </a:pPr>
            <a:r>
              <a:rPr lang="ru-RU" b="1" i="1" dirty="0" smtClean="0">
                <a:solidFill>
                  <a:schemeClr val="tx1"/>
                </a:solidFill>
              </a:rPr>
              <a:t>	</a:t>
            </a:r>
            <a:r>
              <a:rPr lang="ru-RU" b="1" i="1" dirty="0" smtClean="0">
                <a:solidFill>
                  <a:srgbClr val="0000FF"/>
                </a:solidFill>
              </a:rPr>
              <a:t>Принципы </a:t>
            </a:r>
            <a:r>
              <a:rPr lang="ru-RU" b="1" i="1" dirty="0">
                <a:solidFill>
                  <a:srgbClr val="0000FF"/>
                </a:solidFill>
              </a:rPr>
              <a:t>муниципальной кадровой политики</a:t>
            </a:r>
            <a:r>
              <a:rPr lang="ru-RU" b="1" dirty="0">
                <a:solidFill>
                  <a:srgbClr val="0000FF"/>
                </a:solidFill>
              </a:rPr>
              <a:t> (МКП) в сфере муниципальной службы </a:t>
            </a:r>
            <a:r>
              <a:rPr lang="ru-RU" b="1" dirty="0">
                <a:solidFill>
                  <a:schemeClr val="tx1"/>
                </a:solidFill>
              </a:rPr>
              <a:t>– это ее основные регламентирующие положения, отражающие закономерности и тенденции развития кадровых процессов и отношений в сфере муниципальной службы; это руководящие правила, лежащие в основе деятельности субъектов МКП по разработке и претворению в жизнь кадровой политики государства в сфере муниципальной службы. 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09FA89-C94D-4424-9B0D-117354EEE721}" type="slidenum">
              <a:rPr lang="ru-RU" altLang="ru-RU" smtClean="0"/>
              <a:pPr>
                <a:defRPr/>
              </a:pPr>
              <a:t>7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02626022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1625" y="476671"/>
            <a:ext cx="8686800" cy="5997153"/>
          </a:xfrm>
        </p:spPr>
        <p:txBody>
          <a:bodyPr/>
          <a:lstStyle/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</a:t>
            </a:r>
            <a:r>
              <a:rPr lang="ru-RU" b="1" dirty="0" smtClean="0">
                <a:solidFill>
                  <a:srgbClr val="009900"/>
                </a:solidFill>
              </a:rPr>
              <a:t>Принципы </a:t>
            </a:r>
            <a:r>
              <a:rPr lang="ru-RU" b="1" dirty="0">
                <a:solidFill>
                  <a:srgbClr val="009900"/>
                </a:solidFill>
              </a:rPr>
              <a:t>МКП в сфере муниципальной службы следует классифицировать на три группы</a:t>
            </a:r>
            <a:r>
              <a:rPr lang="ru-RU" b="1" dirty="0">
                <a:solidFill>
                  <a:schemeClr val="tx1"/>
                </a:solidFill>
              </a:rPr>
              <a:t>: </a:t>
            </a:r>
          </a:p>
          <a:p>
            <a:pPr marL="900113" algn="just">
              <a:buClrTx/>
              <a:buSzPct val="100000"/>
              <a:buFont typeface="Arial" panose="020B0604020202020204" pitchFamily="34" charset="0"/>
              <a:buChar char="•"/>
            </a:pPr>
            <a:r>
              <a:rPr lang="ru-RU" b="1" dirty="0" smtClean="0">
                <a:solidFill>
                  <a:schemeClr val="tx1"/>
                </a:solidFill>
              </a:rPr>
              <a:t>базовые </a:t>
            </a:r>
            <a:r>
              <a:rPr lang="ru-RU" b="1" dirty="0">
                <a:solidFill>
                  <a:schemeClr val="tx1"/>
                </a:solidFill>
              </a:rPr>
              <a:t>(общие);</a:t>
            </a:r>
          </a:p>
          <a:p>
            <a:pPr marL="900113" algn="just">
              <a:buClrTx/>
              <a:buSzPct val="100000"/>
              <a:buFont typeface="Arial" panose="020B0604020202020204" pitchFamily="34" charset="0"/>
              <a:buChar char="•"/>
            </a:pPr>
            <a:r>
              <a:rPr lang="ru-RU" b="1" dirty="0" smtClean="0">
                <a:solidFill>
                  <a:schemeClr val="tx1"/>
                </a:solidFill>
              </a:rPr>
              <a:t>специальные</a:t>
            </a:r>
            <a:r>
              <a:rPr lang="ru-RU" b="1" dirty="0">
                <a:solidFill>
                  <a:schemeClr val="tx1"/>
                </a:solidFill>
              </a:rPr>
              <a:t>; </a:t>
            </a:r>
          </a:p>
          <a:p>
            <a:pPr marL="900113" algn="just">
              <a:buClrTx/>
              <a:buSzPct val="100000"/>
              <a:buFont typeface="Arial" panose="020B0604020202020204" pitchFamily="34" charset="0"/>
              <a:buChar char="•"/>
            </a:pPr>
            <a:r>
              <a:rPr lang="ru-RU" b="1" dirty="0" smtClean="0">
                <a:solidFill>
                  <a:schemeClr val="tx1"/>
                </a:solidFill>
              </a:rPr>
              <a:t>частные</a:t>
            </a:r>
            <a:r>
              <a:rPr lang="ru-RU" b="1" dirty="0">
                <a:solidFill>
                  <a:schemeClr val="tx1"/>
                </a:solidFill>
              </a:rPr>
              <a:t>. </a:t>
            </a:r>
          </a:p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1. </a:t>
            </a:r>
            <a:r>
              <a:rPr lang="ru-RU" b="1" dirty="0" smtClean="0">
                <a:solidFill>
                  <a:srgbClr val="C00000"/>
                </a:solidFill>
              </a:rPr>
              <a:t>Базовые</a:t>
            </a:r>
            <a:r>
              <a:rPr lang="ru-RU" b="1" dirty="0" smtClean="0">
                <a:solidFill>
                  <a:schemeClr val="tx1"/>
                </a:solidFill>
              </a:rPr>
              <a:t> </a:t>
            </a:r>
            <a:r>
              <a:rPr lang="ru-RU" b="1" dirty="0">
                <a:solidFill>
                  <a:schemeClr val="tx1"/>
                </a:solidFill>
              </a:rPr>
              <a:t>– это конституционные (общие) принципы, определяющие сущностные черты МКП в целом. Они характерны для всех видов кадровой деятельности, в том числе и для муниципальной службы. 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09FA89-C94D-4424-9B0D-117354EEE721}" type="slidenum">
              <a:rPr lang="ru-RU" altLang="ru-RU" smtClean="0"/>
              <a:pPr>
                <a:defRPr/>
              </a:pPr>
              <a:t>8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84442363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86221" y="620688"/>
            <a:ext cx="8686800" cy="4525962"/>
          </a:xfrm>
        </p:spPr>
        <p:txBody>
          <a:bodyPr/>
          <a:lstStyle/>
          <a:p>
            <a:pPr marL="0" indent="0" algn="just">
              <a:buNone/>
            </a:pPr>
            <a:r>
              <a:rPr lang="ru-RU" sz="2800" b="1" dirty="0" smtClean="0">
                <a:solidFill>
                  <a:schemeClr val="tx1"/>
                </a:solidFill>
              </a:rPr>
              <a:t>	Это </a:t>
            </a:r>
            <a:r>
              <a:rPr lang="ru-RU" sz="2800" b="1" dirty="0">
                <a:solidFill>
                  <a:schemeClr val="tx1"/>
                </a:solidFill>
              </a:rPr>
              <a:t>– научность, реалистичность, законность, демократизм, комплексность, системность, единство, целостность и многоуровневый характер, перспективность, духовно-нравственный характер, гуманизм, гласность и открытость, социальная справедливость, принцип равных возможностей, отсутствие дискриминации при приеме на работу, объективная оценка профессиональных и личностно-нравственных качеств работника. </a:t>
            </a:r>
          </a:p>
          <a:p>
            <a:pPr marL="0" indent="0" algn="just">
              <a:buNone/>
            </a:pPr>
            <a:r>
              <a:rPr lang="ru-RU" sz="2800" b="1" dirty="0" smtClean="0">
                <a:solidFill>
                  <a:schemeClr val="tx1"/>
                </a:solidFill>
              </a:rPr>
              <a:t>	Эти </a:t>
            </a:r>
            <a:r>
              <a:rPr lang="ru-RU" sz="2800" b="1" dirty="0">
                <a:solidFill>
                  <a:schemeClr val="tx1"/>
                </a:solidFill>
              </a:rPr>
              <a:t>принципы придают МКП легитимность, целенаправленность, целостность, содержательную определенность и необходимый прагматизм. 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09FA89-C94D-4424-9B0D-117354EEE721}" type="slidenum">
              <a:rPr lang="ru-RU" altLang="ru-RU" smtClean="0"/>
              <a:pPr>
                <a:defRPr/>
              </a:pPr>
              <a:t>9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693275283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Трек">
    <a:dk1>
      <a:sysClr val="windowText" lastClr="000000"/>
    </a:dk1>
    <a:lt1>
      <a:sysClr val="window" lastClr="FFFFFF"/>
    </a:lt1>
    <a:dk2>
      <a:srgbClr val="4E3B30"/>
    </a:dk2>
    <a:lt2>
      <a:srgbClr val="FBEEC9"/>
    </a:lt2>
    <a:accent1>
      <a:srgbClr val="F0A22E"/>
    </a:accent1>
    <a:accent2>
      <a:srgbClr val="A5644E"/>
    </a:accent2>
    <a:accent3>
      <a:srgbClr val="B58B80"/>
    </a:accent3>
    <a:accent4>
      <a:srgbClr val="C3986D"/>
    </a:accent4>
    <a:accent5>
      <a:srgbClr val="A19574"/>
    </a:accent5>
    <a:accent6>
      <a:srgbClr val="C17529"/>
    </a:accent6>
    <a:hlink>
      <a:srgbClr val="AD1F1F"/>
    </a:hlink>
    <a:folHlink>
      <a:srgbClr val="FFC42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826</TotalTime>
  <Words>382</Words>
  <Application>Microsoft Office PowerPoint</Application>
  <PresentationFormat>Экран (4:3)</PresentationFormat>
  <Paragraphs>114</Paragraphs>
  <Slides>26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27" baseType="lpstr">
      <vt:lpstr>Трек</vt:lpstr>
      <vt:lpstr>Тема: «Кадровая работа на муниципальной службе: понятие, функции, основные направления»</vt:lpstr>
      <vt:lpstr>Вопрос 1. Сущность, задачи и принципы кадровой политики в сфере муниципальной службы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Вопрос 2. приоритетные направления кадровой работы на муниципальной службе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СПАСИБО  ЗА ВНИМАНИЕ!</vt:lpstr>
    </vt:vector>
  </TitlesOfParts>
  <Company>Ставропольский ГАУ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ИЛЛЮСТРАЦИОННЫЙ МАТЕРИАЛ к дипломному проекту  на тему: «Способы и формы поддержки малого предпринимательства в муниципальном образовании  (на материалах Труновского муниципального района)»  КолесниковА  ВикторА  АлександровичА</dc:title>
  <dc:creator>AKU</dc:creator>
  <cp:lastModifiedBy>Евгений Ш</cp:lastModifiedBy>
  <cp:revision>74</cp:revision>
  <dcterms:created xsi:type="dcterms:W3CDTF">2011-05-11T10:44:05Z</dcterms:created>
  <dcterms:modified xsi:type="dcterms:W3CDTF">2015-11-30T18:30:14Z</dcterms:modified>
</cp:coreProperties>
</file>