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5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11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7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02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39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63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32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88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4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9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300B0-C25A-4C8A-81FD-55D3515BDAA4}" type="datetimeFigureOut">
              <a:rPr lang="ru-RU" smtClean="0"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F78E-FC11-4133-8944-EF0C3FCCB1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47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</a:rPr>
              <a:t>ПЕРЕМЕЩЕНИЯ РАДИОАКТИВНЫХ ВЕЩЕСТВ В БИОСФЕРЕ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071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88640"/>
                <a:ext cx="8712968" cy="6408712"/>
              </a:xfrm>
            </p:spPr>
            <p:txBody>
              <a:bodyPr>
                <a:normAutofit fontScale="92500" lnSpcReduction="10000"/>
              </a:bodyPr>
              <a:lstStyle/>
              <a:p>
                <a:pPr marL="12700" marR="12700" indent="0" algn="just">
                  <a:lnSpc>
                    <a:spcPct val="110000"/>
                  </a:lnSpc>
                  <a:spcAft>
                    <a:spcPts val="0"/>
                  </a:spcAft>
                  <a:buNone/>
                </a:pP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Под</a:t>
                </a:r>
                <a:r>
                  <a:rPr lang="ru-RU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стронциевой единицей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понимают отношение активности (</a:t>
                </a:r>
                <a:r>
                  <a:rPr lang="ru-RU" b="1" dirty="0" err="1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нКи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90</a:t>
                </a:r>
                <a:r>
                  <a:rPr lang="en-US" b="1" dirty="0" err="1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Sr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, содержащегося в 1 кг исследуемого образца, к концентрации в нем кальция (г/кг).</a:t>
                </a:r>
                <a:endParaRPr lang="ru-RU" sz="2000" b="1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marL="12700" marR="12700" indent="0" algn="just">
                  <a:spcAft>
                    <a:spcPts val="625"/>
                  </a:spcAft>
                  <a:buNone/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Частное 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от деления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числа СЕ в данной пробе на число СЕ в предшествующем звене биологической системы называют коэффициентом дискриминации КД 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90</a:t>
                </a:r>
                <a:r>
                  <a:rPr lang="en-US" b="1" dirty="0" err="1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Sr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по отношению к 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кальцию: КД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  <m:t>𝑪𝑬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  <m:t>в пробе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  <m:t>𝑪𝑬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/>
                                <a:ea typeface="Times New Roman"/>
                              </a:rPr>
                              <m:t>в предшественнике</m:t>
                            </m:r>
                          </m:sub>
                        </m:sSub>
                      </m:den>
                    </m:f>
                  </m:oMath>
                </a14:m>
                <a:endParaRPr lang="ru-RU" sz="2000" b="1" dirty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ru-RU" b="1" dirty="0"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По величине СЕ в пробе можно приблизительно вычислить значение СЕ в предшественнике, для этого СЕ пробы делят на КД.</a:t>
                </a:r>
                <a:endParaRPr lang="ru-RU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88640"/>
                <a:ext cx="8712968" cy="6408712"/>
              </a:xfrm>
              <a:blipFill rotWithShape="1">
                <a:blip r:embed="rId2"/>
                <a:stretch>
                  <a:fillRect l="-1608" t="-1237" r="-16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0569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rgbClr val="000000"/>
                </a:solidFill>
                <a:effectLst/>
                <a:latin typeface="Arial Unicode MS"/>
              </a:rPr>
              <a:t>Аналогично рассчитывают содержание </a:t>
            </a:r>
            <a:r>
              <a:rPr lang="ru-RU" baseline="30000" dirty="0" smtClean="0">
                <a:solidFill>
                  <a:srgbClr val="000000"/>
                </a:solidFill>
                <a:effectLst/>
                <a:latin typeface="Arial Unicode MS"/>
              </a:rPr>
              <a:t>137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/>
              </a:rPr>
              <a:t>Cs </a:t>
            </a:r>
            <a:r>
              <a:rPr lang="ru-RU" dirty="0" smtClean="0">
                <a:solidFill>
                  <a:srgbClr val="000000"/>
                </a:solidFill>
                <a:effectLst/>
                <a:latin typeface="Arial Unicode MS"/>
              </a:rPr>
              <a:t>по отношению к калию в цезиевых единицах (ЦЕ). Однако цезиевыми единицами перестали пользоваться, когда выяснилось, что в процессе перехода по некоторым звеньям биосферы </a:t>
            </a:r>
            <a:r>
              <a:rPr lang="ru-RU" baseline="30000" dirty="0" smtClean="0">
                <a:solidFill>
                  <a:srgbClr val="000000"/>
                </a:solidFill>
                <a:effectLst/>
                <a:latin typeface="Arial Unicode MS"/>
              </a:rPr>
              <a:t>137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/>
              </a:rPr>
              <a:t>Cs </a:t>
            </a:r>
            <a:r>
              <a:rPr lang="ru-RU" dirty="0" smtClean="0">
                <a:solidFill>
                  <a:srgbClr val="000000"/>
                </a:solidFill>
                <a:effectLst/>
                <a:latin typeface="Arial Unicode MS"/>
              </a:rPr>
              <a:t>не испытывает дискриминации и в обмене далеко не всегда сходен с калием и вообще связан с ним меньше, чем </a:t>
            </a:r>
            <a:r>
              <a:rPr lang="ru-RU" baseline="30000" dirty="0" smtClean="0">
                <a:solidFill>
                  <a:srgbClr val="000000"/>
                </a:solidFill>
                <a:effectLst/>
                <a:latin typeface="Arial Unicode MS"/>
              </a:rPr>
              <a:t>90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Arial Unicode MS"/>
              </a:rPr>
              <a:t>Sr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Arial Unicode MS"/>
              </a:rPr>
              <a:t>с кальцием.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841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900"/>
              </a:spcBef>
              <a:spcAft>
                <a:spcPts val="600"/>
              </a:spcAft>
            </a:pPr>
            <a:r>
              <a:rPr lang="ru-RU" sz="4000" b="1" dirty="0" smtClean="0">
                <a:effectLst/>
                <a:latin typeface="Times New Roman"/>
                <a:ea typeface="Microsoft Sans Serif"/>
              </a:rPr>
              <a:t>ФИЗИКО-ХИМИЧЕСКОЕ СОСТОЯНИЕ РАДИОНУКЛИДОВ В ВОДЕ, ПОЧВЕ И КОРМАХ</a:t>
            </a:r>
            <a:endParaRPr lang="ru-RU" sz="4000" b="1" dirty="0" smtClean="0">
              <a:effectLst/>
              <a:latin typeface="Microsoft Sans Serif"/>
              <a:ea typeface="Microsoft Sans Seri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367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Среди многообразия форм состояния радионуклидов в почве выделяют водорастворимую, обменную, необменную и прочносвязанную необменную.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92805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Среди этих форм наибольшую роль играют первые две, поскольку они способны усваиваться растениями и, следовательно, мигрировать по биологической цепочке. Каждый из радионуклидов присутствует в почве в водорастворимой, обменной и необменной формах одновременно, однако соотношение между этими формами для разных радионуклидов существенно различается.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45784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408712"/>
          </a:xfrm>
        </p:spPr>
        <p:txBody>
          <a:bodyPr>
            <a:normAutofit lnSpcReduction="10000"/>
          </a:bodyPr>
          <a:lstStyle/>
          <a:p>
            <a:pPr marL="12700" marR="12700" indent="190500" algn="just">
              <a:lnSpc>
                <a:spcPct val="110000"/>
              </a:lnSpc>
              <a:spcAft>
                <a:spcPts val="0"/>
              </a:spcAft>
            </a:pPr>
            <a:r>
              <a:rPr lang="ru-RU" sz="3500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В почве радионуклиды находятся в разном физико-химическом состоянии.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Биологическая подвижность радионуклидов (способность мигрировать по пищевым цепочкам) зависит, с одной стороны, от их физико-химических свойств, а с другой стороны, от свойств самой почвы, среди которых решающее значение играют ее тип, минеральный состав, кислотность, содержание органических веществ, увлажненность, длительность ее использования в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Arial Unicode MS"/>
              </a:rPr>
              <a:t>агроэкосистемах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 и т. д.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55935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marL="12700" marR="12700" indent="19050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Наибольшей доступностью для растений обладает стронций, который на 73,7 % в глобальных выпадениях находится практически полностью в водорастворимой форме,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137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Cs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– в пределах 44,9 %, а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144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Се – около 13 %. Радионуклиды редкоземельных элементов, а также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185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W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95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Zr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находятся в выпадениях как в водорастворимой, так и нерастворимой формах, причем для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95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Zr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144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Се характерно преобладание нерастворимой формы. Свойства радионуклидов редкоземельных элементов, а также радионуклидов из группы нейтронной активации (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52,54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Mn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baseline="30000" dirty="0" smtClean="0">
                <a:effectLst/>
                <a:latin typeface="Times New Roman"/>
                <a:ea typeface="Times New Roman"/>
              </a:rPr>
              <a:t>55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Fe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i="1" baseline="30000" dirty="0" smtClean="0">
                <a:effectLst/>
                <a:latin typeface="Times New Roman"/>
                <a:ea typeface="Times New Roman"/>
                <a:cs typeface="Times New Roman"/>
              </a:rPr>
              <a:t>58, 60</a:t>
            </a: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Со)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таковы, что почти все они в воде образуют малорастворимые соединения.</a:t>
            </a:r>
            <a:endParaRPr lang="ru-RU" sz="20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994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/>
          <a:lstStyle/>
          <a:p>
            <a:pPr algn="just"/>
            <a:r>
              <a:rPr lang="ru-RU" b="1" dirty="0"/>
              <a:t>Микроорганизмы почвы снижают подвижность радионуклидов в биологическом круговороте. Они могут связывать до 60 % </a:t>
            </a:r>
            <a:r>
              <a:rPr lang="ru-RU" b="1" baseline="30000" dirty="0"/>
              <a:t>137</a:t>
            </a:r>
            <a:r>
              <a:rPr lang="en-US" b="1" dirty="0"/>
              <a:t>Cs </a:t>
            </a:r>
            <a:r>
              <a:rPr lang="ru-RU" b="1" dirty="0"/>
              <a:t>и этим препятствовать его дальнейшей миграции по пищевой цепочке.</a:t>
            </a:r>
          </a:p>
          <a:p>
            <a:pPr algn="just"/>
            <a:r>
              <a:rPr lang="ru-RU" b="1" dirty="0"/>
              <a:t>По профилю почв естественных экосистем </a:t>
            </a:r>
            <a:r>
              <a:rPr lang="ru-RU" b="1" baseline="30000" dirty="0"/>
              <a:t>90</a:t>
            </a:r>
            <a:r>
              <a:rPr lang="en-US" b="1" dirty="0" err="1"/>
              <a:t>Sr</a:t>
            </a:r>
            <a:r>
              <a:rPr lang="en-US" b="1" dirty="0"/>
              <a:t> </a:t>
            </a:r>
            <a:r>
              <a:rPr lang="ru-RU" b="1" dirty="0"/>
              <a:t>распределяется с меньшей закономерностью, но более интенсивно, чем цезий, вследствие своей более высокой подвижности.</a:t>
            </a:r>
          </a:p>
        </p:txBody>
      </p:sp>
    </p:spTree>
    <p:extLst>
      <p:ext uri="{BB962C8B-B14F-4D97-AF65-F5344CB8AC3E}">
        <p14:creationId xmlns:p14="http://schemas.microsoft.com/office/powerpoint/2010/main" val="1176749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Попавшие в растения радионуклиды распределяются в них по-разному. Одни концентрируются в корнях, другие – в надземной части растений, преимущественно в стеблях, листьях, семенах и т. д. Причем в растениях они находятся в виде подвижной фракции (</a:t>
            </a:r>
            <a:r>
              <a:rPr lang="ru-RU" b="1" dirty="0" err="1"/>
              <a:t>диализуемой</a:t>
            </a:r>
            <a:r>
              <a:rPr lang="ru-RU" b="1" dirty="0"/>
              <a:t>) и связанной со структурно-функциональными компонентами. Чем больше в растениях свободной фракции радионуклидов, тем более они доступны для усвоения организмом </a:t>
            </a:r>
            <a:r>
              <a:rPr lang="ru-RU" b="1" dirty="0" err="1"/>
              <a:t>моногастричных</a:t>
            </a:r>
            <a:r>
              <a:rPr lang="ru-RU" b="1" dirty="0"/>
              <a:t> животных. Для </a:t>
            </a:r>
            <a:r>
              <a:rPr lang="ru-RU" b="1" dirty="0" err="1"/>
              <a:t>полигастричных</a:t>
            </a:r>
            <a:r>
              <a:rPr lang="ru-RU" b="1" dirty="0"/>
              <a:t> вследствие особенностей их пищеварения эти взаимоотношения гораздо сложнее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36936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Состояние и обмен радионуклидов в органах и тканях животных зависят от многих причин, в том числе и от их физико-химических свойств, среди которых важная роль принадлежит их способности к </a:t>
            </a:r>
            <a:r>
              <a:rPr lang="ru-RU" sz="3600" b="1" dirty="0" err="1"/>
              <a:t>комплексообразованию</a:t>
            </a:r>
            <a:r>
              <a:rPr lang="ru-RU" sz="3600" b="1" dirty="0"/>
              <a:t> и взаимодействию с тканевыми структурами. </a:t>
            </a:r>
          </a:p>
        </p:txBody>
      </p:sp>
    </p:spTree>
    <p:extLst>
      <p:ext uri="{BB962C8B-B14F-4D97-AF65-F5344CB8AC3E}">
        <p14:creationId xmlns:p14="http://schemas.microsoft.com/office/powerpoint/2010/main" val="353944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>
            <a:normAutofit fontScale="85000" lnSpcReduction="10000"/>
          </a:bodyPr>
          <a:lstStyle/>
          <a:p>
            <a:pPr marL="12700" marR="12700" indent="0"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При радиационной аварии выделяют несколько периодов в развитии радиационной ситуации.</a:t>
            </a:r>
          </a:p>
          <a:p>
            <a:pPr marL="12700" marR="12700" indent="190500" algn="just">
              <a:lnSpc>
                <a:spcPct val="120000"/>
              </a:lnSpc>
              <a:spcAft>
                <a:spcPts val="0"/>
              </a:spcAft>
            </a:pPr>
            <a:r>
              <a:rPr lang="ru-RU" sz="3300" b="1" dirty="0" smtClean="0">
                <a:effectLst/>
                <a:latin typeface="Times New Roman"/>
                <a:ea typeface="Times New Roman"/>
              </a:rPr>
              <a:t>Первый период называют периодом йодной опасности. Он наблюдается сразу после выброса радионуклидов в атмосферу. Вследствие короткого периода полураспада изотопов йода этот период непродолжителен и завершается в течение нескольких месяцев. Через 2 месяца после завершения основных выбросов на Чернобыльской АЭС количество </a:t>
            </a:r>
            <a:r>
              <a:rPr lang="ru-RU" sz="3300" b="1" baseline="30000" dirty="0" smtClean="0">
                <a:effectLst/>
                <a:latin typeface="Times New Roman"/>
                <a:ea typeface="Times New Roman"/>
              </a:rPr>
              <a:t>131</a:t>
            </a:r>
            <a:r>
              <a:rPr lang="en-US" sz="3300" b="1" dirty="0" smtClean="0">
                <a:effectLst/>
                <a:latin typeface="Times New Roman"/>
                <a:ea typeface="Times New Roman"/>
              </a:rPr>
              <a:t>I</a:t>
            </a:r>
            <a:r>
              <a:rPr lang="ru-RU" sz="3300" b="1" dirty="0" smtClean="0">
                <a:effectLst/>
                <a:latin typeface="Times New Roman"/>
                <a:ea typeface="Times New Roman"/>
              </a:rPr>
              <a:t> уменьшилось в 250 раз. При поедании животными загрязненных йодом кормов происходит его интенсивный переход в молоко и мясо.</a:t>
            </a:r>
          </a:p>
        </p:txBody>
      </p:sp>
    </p:spTree>
    <p:extLst>
      <p:ext uri="{BB962C8B-B14F-4D97-AF65-F5344CB8AC3E}">
        <p14:creationId xmlns:p14="http://schemas.microsoft.com/office/powerpoint/2010/main" val="2556103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33670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Такие элементы, как стронций и кальций, не обладают сильно выраженной комплексообразующей способностью.</a:t>
            </a:r>
          </a:p>
          <a:p>
            <a:pPr marL="0" indent="0" algn="just">
              <a:buNone/>
            </a:pPr>
            <a:r>
              <a:rPr lang="ru-RU" b="1" dirty="0"/>
              <a:t>В крови они находятся преимущественно в форме лабильно связанных с белками структур; при этом </a:t>
            </a:r>
            <a:r>
              <a:rPr lang="ru-RU" b="1" baseline="30000" dirty="0"/>
              <a:t>45</a:t>
            </a:r>
            <a:r>
              <a:rPr lang="ru-RU" b="1" dirty="0"/>
              <a:t>Са и </a:t>
            </a:r>
            <a:r>
              <a:rPr lang="ru-RU" b="1" baseline="30000" dirty="0"/>
              <a:t>90</a:t>
            </a:r>
            <a:r>
              <a:rPr lang="en-US" b="1" dirty="0" err="1"/>
              <a:t>Sr</a:t>
            </a:r>
            <a:r>
              <a:rPr lang="ru-RU" b="1" dirty="0"/>
              <a:t>, несмотря на их химическую близость, связываются белками сыворотки крови в разных количествах. Кальция, связанного в крови белками, примерно в 2 раза больше, чем стронция. Кроме того, выявлена специфика распределения радионуклидов по отдельным белковым фракциям сыворотки крови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13329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Чем выше способность радионуклидов образовывать комплексы с белками, тем меньшая доля элементов переходит из организма матери через плацентарный барьер в организм </a:t>
            </a:r>
            <a:r>
              <a:rPr lang="ru-RU" b="1" dirty="0" smtClean="0"/>
              <a:t>плода.</a:t>
            </a:r>
          </a:p>
          <a:p>
            <a:pPr algn="just"/>
            <a:r>
              <a:rPr lang="ru-RU" b="1" dirty="0" smtClean="0"/>
              <a:t>При </a:t>
            </a:r>
            <a:r>
              <a:rPr lang="ru-RU" b="1" dirty="0"/>
              <a:t>взаимодействии с химическими элементами белки могут их восстанавливать или окислять, адсорбировать своей поверхностью или образовывать сложные комплексы. Различные белки по-разному связывают один и тот же элемент.</a:t>
            </a:r>
          </a:p>
        </p:txBody>
      </p:sp>
    </p:spTree>
    <p:extLst>
      <p:ext uri="{BB962C8B-B14F-4D97-AF65-F5344CB8AC3E}">
        <p14:creationId xmlns:p14="http://schemas.microsoft.com/office/powerpoint/2010/main" val="252356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algn="just"/>
            <a:r>
              <a:rPr lang="ru-RU" sz="3400" b="1" dirty="0"/>
              <a:t>Радиоактивные вещества вследствие глобальных аварийных выбросов или каких-либо других причин, попадая из атмосферы на земную поверхность, могут непосредственно поступать в растения, оседая на их надземных частях. Одни радионуклиды прочно сорбируются, другие смываются дождем, третьи проникают в растения и участвуют в обмене веществ в процессе их роста и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344855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Способность проникновения радионуклидов через поверхность листьев и стеблей была установлена путем нанесения растворов радионуклидов на растения, при этом интенсивность проникновения и включения радионуклидов в растения обусловлена физико-химическими свойствами элементов. Высокой подвижностью в растениях обладают радионуклиды </a:t>
            </a:r>
            <a:r>
              <a:rPr lang="en-US" b="1" dirty="0"/>
              <a:t>Cs</a:t>
            </a:r>
            <a:r>
              <a:rPr lang="ru-RU" b="1" dirty="0"/>
              <a:t>, I и </a:t>
            </a:r>
            <a:r>
              <a:rPr lang="en-US" b="1" dirty="0" err="1"/>
              <a:t>Th</a:t>
            </a:r>
            <a:r>
              <a:rPr lang="ru-RU" b="1" dirty="0"/>
              <a:t>, низкой – радионуклиды </a:t>
            </a:r>
            <a:r>
              <a:rPr lang="en-US" b="1" dirty="0" err="1"/>
              <a:t>Sr</a:t>
            </a:r>
            <a:r>
              <a:rPr lang="ru-RU" b="1" dirty="0"/>
              <a:t>, Се и </a:t>
            </a:r>
            <a:r>
              <a:rPr lang="ru-RU" b="1" dirty="0" err="1"/>
              <a:t>Ва</a:t>
            </a:r>
            <a:r>
              <a:rPr lang="ru-RU" b="1" dirty="0"/>
              <a:t>. Через листья в растения проникает от 20 до 60 % поверхностно нанесенного раствора </a:t>
            </a:r>
            <a:r>
              <a:rPr lang="en-US" b="1" baseline="30000" dirty="0"/>
              <a:t>l</a:t>
            </a:r>
            <a:r>
              <a:rPr lang="ru-RU" b="1" baseline="30000" dirty="0"/>
              <a:t>37</a:t>
            </a:r>
            <a:r>
              <a:rPr lang="en-US" b="1" dirty="0"/>
              <a:t>Cs</a:t>
            </a:r>
            <a:r>
              <a:rPr lang="ru-RU" b="1" dirty="0"/>
              <a:t>, а </a:t>
            </a:r>
            <a:r>
              <a:rPr lang="ru-RU" b="1" baseline="30000" dirty="0"/>
              <a:t>90</a:t>
            </a:r>
            <a:r>
              <a:rPr lang="en-US" b="1" dirty="0"/>
              <a:t>S</a:t>
            </a:r>
            <a:r>
              <a:rPr lang="ru-RU" b="1" dirty="0"/>
              <a:t>г – всего лишь сотые доли процента.</a:t>
            </a:r>
          </a:p>
        </p:txBody>
      </p:sp>
    </p:spTree>
    <p:extLst>
      <p:ext uri="{BB962C8B-B14F-4D97-AF65-F5344CB8AC3E}">
        <p14:creationId xmlns:p14="http://schemas.microsoft.com/office/powerpoint/2010/main" val="1072085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968552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Большое значение в накоплении растениями радионуклидов имеет фаза вегетации. Листья молодых растений поглощают радионуклиды в значительно больших количествах, чем листья растений, заканчивающих рост и развитие.</a:t>
            </a:r>
          </a:p>
        </p:txBody>
      </p:sp>
    </p:spTree>
    <p:extLst>
      <p:ext uri="{BB962C8B-B14F-4D97-AF65-F5344CB8AC3E}">
        <p14:creationId xmlns:p14="http://schemas.microsoft.com/office/powerpoint/2010/main" val="751968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Сведения о количестве и длительности пребывания радионуклидов на стеблях имеют важное значение для определения рациональных сроков и технологии уборки урожая.</a:t>
            </a:r>
          </a:p>
          <a:p>
            <a:pPr algn="just"/>
            <a:r>
              <a:rPr lang="ru-RU" b="1" dirty="0"/>
              <a:t>Радиоактивные вещества, выпавшие на поверхность почвы из атмосферы и осевшие с поверхности растений, могут служить существенным источником повторного механического их загрязнения уже после прекращения выпадения радиоактивных осадков. Загрязнение растений радиоактивной пылью происходит при поднятии ее с поверхности земли ветром, пасущимися животными, при разбрызгивании каплями дождя и обработке или уборке урожая сельскохозяйственными машинами.</a:t>
            </a:r>
          </a:p>
        </p:txBody>
      </p:sp>
    </p:spTree>
    <p:extLst>
      <p:ext uri="{BB962C8B-B14F-4D97-AF65-F5344CB8AC3E}">
        <p14:creationId xmlns:p14="http://schemas.microsoft.com/office/powerpoint/2010/main" val="3301618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При некорневом </a:t>
            </a:r>
            <a:r>
              <a:rPr lang="ru-RU" b="1" dirty="0" err="1"/>
              <a:t>радионуклидном</a:t>
            </a:r>
            <a:r>
              <a:rPr lang="ru-RU" b="1" dirty="0"/>
              <a:t> загрязнении растительности переход их из корма в организм животных и продукцию животноводства, как правило, выше, чем при корневом поступлении. Для оценки перехода радионуклидов из выпадений в кормовые культуры, организм сельскохозяйственных животных, в получаемую продукцию применяют коэффициенты пропорциональности. Эти коэффициенты характеризуют взаимосвязь концентрации радионуклидов в кормах или продуктах животного происхождения с уровнем выпадения их из атмосферы.</a:t>
            </a:r>
          </a:p>
        </p:txBody>
      </p:sp>
    </p:spTree>
    <p:extLst>
      <p:ext uri="{BB962C8B-B14F-4D97-AF65-F5344CB8AC3E}">
        <p14:creationId xmlns:p14="http://schemas.microsoft.com/office/powerpoint/2010/main" val="3872622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Перенос питательных веществ между трофическими уровнями называют</a:t>
            </a:r>
            <a:r>
              <a:rPr lang="ru-RU" b="1" i="1" dirty="0"/>
              <a:t> пищевой цепью.</a:t>
            </a:r>
            <a:r>
              <a:rPr lang="ru-RU" b="1" dirty="0"/>
              <a:t> В природе пищевые цепи не изолированы одна от другой, а тесно переплетены и образуют сложную разветвленную сеть, которую называют пищевой сетью. Механизмы, с помощью которых растения и животные получают необходимые для их роста неорганические вещества из почвы, аналогичны тем механизмам, посредством которых радионуклиды поступают в биологические системы. Таким образом, естественные и искусственные радионуклиды стабильных химических элементов также циркулируют в биосфере по характерным биологическим цепям, проникая из внешней среды в организмы, а затем снова возвращаясь во внешнюю среду.</a:t>
            </a:r>
          </a:p>
        </p:txBody>
      </p:sp>
    </p:spTree>
    <p:extLst>
      <p:ext uri="{BB962C8B-B14F-4D97-AF65-F5344CB8AC3E}">
        <p14:creationId xmlns:p14="http://schemas.microsoft.com/office/powerpoint/2010/main" val="11920232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92688"/>
          </a:xfrm>
        </p:spPr>
        <p:txBody>
          <a:bodyPr>
            <a:noAutofit/>
          </a:bodyPr>
          <a:lstStyle/>
          <a:p>
            <a:pPr algn="just"/>
            <a:r>
              <a:rPr lang="ru-RU" sz="3400" b="1" dirty="0"/>
              <a:t>Закономерности перехода радионуклидов в трофических цепях и сетях сельскохозяйственных животных изучены еще недостаточно. В частности, не обобщены результаты радиоэкологических исследований по изучению механизмов миграции радионуклидов по пищевым цепям, ведущим к сельскохозяйственным животным, и метаболизма их в организме при разных путях поступления.</a:t>
            </a:r>
          </a:p>
        </p:txBody>
      </p:sp>
    </p:spTree>
    <p:extLst>
      <p:ext uri="{BB962C8B-B14F-4D97-AF65-F5344CB8AC3E}">
        <p14:creationId xmlns:p14="http://schemas.microsoft.com/office/powerpoint/2010/main" val="35796640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Мероприятия по снижению поступления радионуклидов в кормовые культуры.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7399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20680"/>
          </a:xfrm>
        </p:spPr>
        <p:txBody>
          <a:bodyPr>
            <a:noAutofit/>
          </a:bodyPr>
          <a:lstStyle/>
          <a:p>
            <a:pPr marL="12700" marR="12700" lvl="0" indent="190500" algn="just">
              <a:lnSpc>
                <a:spcPct val="120000"/>
              </a:lnSpc>
            </a:pPr>
            <a:r>
              <a:rPr lang="ru-RU" sz="3400" b="1" dirty="0">
                <a:solidFill>
                  <a:prstClr val="black"/>
                </a:solidFill>
                <a:latin typeface="Times New Roman"/>
                <a:ea typeface="Times New Roman"/>
              </a:rPr>
              <a:t>Второй период в развитии радиационной обстановки начинается после распада короткоживущих радионуклидов и сопровождается преимущественно некорневым загрязнением кормовых угодий. Заканчивается этот период с завершением первого послерадиационного срока вегетации </a:t>
            </a:r>
            <a:r>
              <a:rPr lang="ru-RU" sz="3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растений.</a:t>
            </a:r>
          </a:p>
        </p:txBody>
      </p:sp>
    </p:spTree>
    <p:extLst>
      <p:ext uri="{BB962C8B-B14F-4D97-AF65-F5344CB8AC3E}">
        <p14:creationId xmlns:p14="http://schemas.microsoft.com/office/powerpoint/2010/main" val="39485342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192688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Мероприятия по снижению концентрации радионуклидов в растениях при корневом их поступлении разделяют на две группы: традиционные в растениеводстве приемы, направленные на повышение плодородия почвы, урожайности и качества продукции; специальные приемы, направленные на снижение накопления радионуклидов в продукции растениеводства.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34257653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Традиционные агротехнические приемы включают: вспашку загрязненной почвы с оборотом пласта или отвальным плугом; подбор культур и сортов растений с наименьшим накоплением радионуклидов; применение приемов прополки, снижающих вторичное загрязнение; перевод естественных кормовых угодий в кормовой севооборот; поверхностное улучшение кормовых угодий; коренное улучшение природных сенокосов и пастбищ; известкование кислых почв; внесение двойных доз калийных и фосфорных удобрений; внесение органических удобрений (40 т/га и более) и микроудобрений.</a:t>
            </a:r>
          </a:p>
        </p:txBody>
      </p:sp>
    </p:spTree>
    <p:extLst>
      <p:ext uri="{BB962C8B-B14F-4D97-AF65-F5344CB8AC3E}">
        <p14:creationId xmlns:p14="http://schemas.microsoft.com/office/powerpoint/2010/main" val="40022720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ru-RU" sz="3400" b="1" dirty="0"/>
              <a:t>Специальные защитные мероприятия предусматривают применение высоких доз калийных удобрений; внесение глинистых минералов и местных глин для увеличения емкости поглощения почвой радиоактивного цезия и снижения его биологической подвижности.</a:t>
            </a:r>
          </a:p>
        </p:txBody>
      </p:sp>
    </p:spTree>
    <p:extLst>
      <p:ext uri="{BB962C8B-B14F-4D97-AF65-F5344CB8AC3E}">
        <p14:creationId xmlns:p14="http://schemas.microsoft.com/office/powerpoint/2010/main" val="28366836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048672"/>
          </a:xfrm>
        </p:spPr>
        <p:txBody>
          <a:bodyPr>
            <a:normAutofit/>
          </a:bodyPr>
          <a:lstStyle/>
          <a:p>
            <a:pPr algn="just"/>
            <a:r>
              <a:rPr lang="ru-RU" sz="3400" b="1" dirty="0"/>
              <a:t>Специальные технологические приемы включают применение приемов уборки урожая, снижающих вторичное загрязнение: уборку зерновых прямым </a:t>
            </a:r>
            <a:r>
              <a:rPr lang="ru-RU" sz="3400" b="1" dirty="0" err="1"/>
              <a:t>комбайнированием</a:t>
            </a:r>
            <a:r>
              <a:rPr lang="ru-RU" sz="3400" b="1" dirty="0"/>
              <a:t>, использование высокопроизводительных машин и т. д.; промывку, сортировку и первичную очистку плодоовощной продукции и корнеплодов; переработку продукции с целью снижения содержания радионуклидов.</a:t>
            </a:r>
          </a:p>
        </p:txBody>
      </p:sp>
    </p:spTree>
    <p:extLst>
      <p:ext uri="{BB962C8B-B14F-4D97-AF65-F5344CB8AC3E}">
        <p14:creationId xmlns:p14="http://schemas.microsoft.com/office/powerpoint/2010/main" val="11551755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793507"/>
          </a:xfrm>
        </p:spPr>
        <p:txBody>
          <a:bodyPr>
            <a:normAutofit/>
          </a:bodyPr>
          <a:lstStyle/>
          <a:p>
            <a:pPr algn="just"/>
            <a:r>
              <a:rPr lang="ru-RU" b="1" i="1" dirty="0"/>
              <a:t>Известкование кислых почв.</a:t>
            </a:r>
            <a:r>
              <a:rPr lang="ru-RU" b="1" dirty="0"/>
              <a:t> Внесение извести – эффективный прием снижения поступления </a:t>
            </a:r>
            <a:r>
              <a:rPr lang="ru-RU" b="1" baseline="30000" dirty="0"/>
              <a:t>137</a:t>
            </a:r>
            <a:r>
              <a:rPr lang="en-US" b="1" dirty="0"/>
              <a:t>Cs </a:t>
            </a:r>
            <a:r>
              <a:rPr lang="ru-RU" b="1" dirty="0"/>
              <a:t>и </a:t>
            </a:r>
            <a:r>
              <a:rPr lang="ru-RU" b="1" baseline="30000" dirty="0"/>
              <a:t>90</a:t>
            </a:r>
            <a:r>
              <a:rPr lang="en-US" b="1" dirty="0" err="1"/>
              <a:t>Sr</a:t>
            </a:r>
            <a:r>
              <a:rPr lang="en-US" b="1" dirty="0"/>
              <a:t> </a:t>
            </a:r>
            <a:r>
              <a:rPr lang="ru-RU" b="1" dirty="0"/>
              <a:t>из почвы в растения и одновременного существенного увеличения урожайности. Установлено, что внесение извести в дозе, соответствующей полной гидролитической кислотности, снижает содержание радионуклидов в продукции растениеводства в 1,5...3 раза (иногда до 10 раз) в зависимости от типа почв и исходной степени кислотности.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389000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20680"/>
          </a:xfrm>
        </p:spPr>
        <p:txBody>
          <a:bodyPr>
            <a:noAutofit/>
          </a:bodyPr>
          <a:lstStyle/>
          <a:p>
            <a:pPr marL="12700" marR="12700" lvl="0" indent="190500" algn="just">
              <a:lnSpc>
                <a:spcPct val="120000"/>
              </a:lnSpc>
            </a:pP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Третий период радиоэкологической ситуации в агропромышленном комплексе начинается со второго срока вегетации растений после радиационных выпадений. В этот период основным путем поступления радионуклидов в растения является корневой. Продолжительность периода может быть несколько десятков лет, если в составе аварийных выбросов присутствует большое количество долгоживущих изотопов </a:t>
            </a:r>
            <a:r>
              <a:rPr lang="en-US" sz="30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0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239</a:t>
            </a:r>
            <a:r>
              <a:rPr lang="en-US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Pu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др</a:t>
            </a: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97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336704"/>
          </a:xfrm>
        </p:spPr>
        <p:txBody>
          <a:bodyPr>
            <a:noAutofit/>
          </a:bodyPr>
          <a:lstStyle/>
          <a:p>
            <a:pPr marL="12700" marR="12700" indent="1905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Радиоактивные продукты ядерного деления, выпадая либо сами по себе («сухие» осадки) или чаще с атмосферными осадками («мокрые» осадки), а также радиоактивные отходы включаются в компоненты биосферы – абиотические (почва, вода) и биотические (флора, фауна) и принимают участие в биологическом цикле круговорота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3658671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336704"/>
          </a:xfrm>
        </p:spPr>
        <p:txBody>
          <a:bodyPr>
            <a:normAutofit/>
          </a:bodyPr>
          <a:lstStyle/>
          <a:p>
            <a:pPr marL="12700" marR="12700" lvl="0" indent="190500" algn="just">
              <a:lnSpc>
                <a:spcPct val="12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Наиболее короткий путь поступления радиоактивных продуктов деления в организм человека кроме непосредственного попадания из атмосферы – через сельскохозяйственные растения и животных. При этом продукты деления могут попадать в организм человека как непосредственно через растительную пищу, так и через животных, питающихся растениями, содержащими радиоактивные вещества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1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92688"/>
          </a:xfrm>
        </p:spPr>
        <p:txBody>
          <a:bodyPr>
            <a:normAutofit/>
          </a:bodyPr>
          <a:lstStyle/>
          <a:p>
            <a:pPr marL="12700" marR="12700" indent="190500" algn="just">
              <a:spcAft>
                <a:spcPts val="0"/>
              </a:spcAft>
            </a:pPr>
            <a:r>
              <a:rPr lang="ru-RU" b="1" baseline="30000" dirty="0" smtClean="0">
                <a:effectLst/>
                <a:latin typeface="Times New Roman"/>
                <a:ea typeface="Times New Roman"/>
              </a:rPr>
              <a:t>90</a:t>
            </a:r>
            <a:r>
              <a:rPr lang="en-US" b="1" dirty="0" err="1" smtClean="0">
                <a:effectLst/>
                <a:latin typeface="Times New Roman"/>
                <a:ea typeface="Times New Roman"/>
              </a:rPr>
              <a:t>Sr</a:t>
            </a:r>
            <a:r>
              <a:rPr lang="en-US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и </a:t>
            </a:r>
            <a:r>
              <a:rPr lang="ru-RU" b="1" baseline="30000" dirty="0" smtClean="0">
                <a:effectLst/>
                <a:latin typeface="Times New Roman"/>
                <a:ea typeface="Times New Roman"/>
              </a:rPr>
              <a:t>137</a:t>
            </a:r>
            <a:r>
              <a:rPr lang="en-US" b="1" dirty="0" smtClean="0">
                <a:effectLst/>
                <a:latin typeface="Times New Roman"/>
                <a:ea typeface="Times New Roman"/>
              </a:rPr>
              <a:t>Cs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играют основную роль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из-за их относительно высокой энергии излучения, большого периода полураспада и способности активно включаться в биологический круговорот веществ (почва – растения – животные – человек). Эти изотопы способны надолго задерживаться в организме человека и животных. При поступлении с кормом в организм </a:t>
            </a:r>
            <a:r>
              <a:rPr lang="ru-RU" b="1" baseline="30000" dirty="0" smtClean="0">
                <a:effectLst/>
                <a:latin typeface="Times New Roman"/>
                <a:ea typeface="Times New Roman"/>
              </a:rPr>
              <a:t>90</a:t>
            </a:r>
            <a:r>
              <a:rPr lang="en-US" b="1" dirty="0" err="1" smtClean="0">
                <a:effectLst/>
                <a:latin typeface="Times New Roman"/>
                <a:ea typeface="Times New Roman"/>
              </a:rPr>
              <a:t>Sr</a:t>
            </a:r>
            <a:r>
              <a:rPr lang="en-US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его постоянным неизотопным носителем служит кальций, а для </a:t>
            </a:r>
            <a:r>
              <a:rPr lang="ru-RU" b="1" baseline="30000" dirty="0" smtClean="0">
                <a:effectLst/>
                <a:latin typeface="Times New Roman"/>
                <a:ea typeface="Times New Roman"/>
              </a:rPr>
              <a:t>137</a:t>
            </a:r>
            <a:r>
              <a:rPr lang="en-US" b="1" dirty="0" smtClean="0">
                <a:effectLst/>
                <a:latin typeface="Times New Roman"/>
                <a:ea typeface="Times New Roman"/>
              </a:rPr>
              <a:t>Cs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– калий.</a:t>
            </a:r>
            <a:endParaRPr lang="ru-RU" sz="2000" b="1" dirty="0" smtClean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624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61926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В организме животных калий и кальций представлены как макроэлементы. При исследовании закономерностей передвижения </a:t>
            </a:r>
            <a:r>
              <a:rPr lang="ru-RU" b="1" baseline="30000" dirty="0" smtClean="0">
                <a:solidFill>
                  <a:srgbClr val="000000"/>
                </a:solidFill>
                <a:effectLst/>
                <a:latin typeface="Arial Unicode MS"/>
              </a:rPr>
              <a:t>90</a:t>
            </a:r>
            <a:r>
              <a:rPr lang="en-US" b="1" dirty="0" err="1" smtClean="0">
                <a:solidFill>
                  <a:srgbClr val="000000"/>
                </a:solidFill>
                <a:effectLst/>
                <a:latin typeface="Arial Unicode MS"/>
              </a:rPr>
              <a:t>Sr</a:t>
            </a:r>
            <a:r>
              <a:rPr lang="en-US" b="1" dirty="0" smtClean="0"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и </a:t>
            </a:r>
            <a:r>
              <a:rPr lang="ru-RU" b="1" baseline="30000" dirty="0" smtClean="0">
                <a:solidFill>
                  <a:srgbClr val="000000"/>
                </a:solidFill>
                <a:effectLst/>
                <a:latin typeface="Arial Unicode MS"/>
              </a:rPr>
              <a:t>137</a:t>
            </a:r>
            <a:r>
              <a:rPr lang="en-US" b="1" dirty="0" smtClean="0">
                <a:solidFill>
                  <a:srgbClr val="000000"/>
                </a:solidFill>
                <a:effectLst/>
                <a:latin typeface="Arial Unicode MS"/>
              </a:rPr>
              <a:t>Cs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от одного объекта биосферы к другому было замечено, что первый ведет себя сходно с кальцием, второй – с калием. Это обстоятельство имеет большое практическое значение для радиохимической экспертизы. Например, установлено, что при равных условиях в объектах биосферы, загрязненных радионуклидами, максимальная концентрация </a:t>
            </a:r>
            <a:r>
              <a:rPr lang="ru-RU" b="1" baseline="30000" dirty="0" smtClean="0">
                <a:solidFill>
                  <a:srgbClr val="000000"/>
                </a:solidFill>
                <a:effectLst/>
                <a:latin typeface="Arial Unicode MS"/>
              </a:rPr>
              <a:t>90</a:t>
            </a:r>
            <a:r>
              <a:rPr lang="en-US" b="1" dirty="0" err="1" smtClean="0">
                <a:solidFill>
                  <a:srgbClr val="000000"/>
                </a:solidFill>
                <a:effectLst/>
                <a:latin typeface="Arial Unicode MS"/>
              </a:rPr>
              <a:t>Sr</a:t>
            </a:r>
            <a:r>
              <a:rPr lang="en-US" b="1" dirty="0" smtClean="0"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всегда обнаруживается в органах (продуктах), физиологически богатых кальцием (кости, яичная скорлупа), а максимальная концентрация </a:t>
            </a:r>
            <a:r>
              <a:rPr lang="ru-RU" b="1" baseline="30000" dirty="0" smtClean="0">
                <a:solidFill>
                  <a:srgbClr val="000000"/>
                </a:solidFill>
                <a:effectLst/>
                <a:latin typeface="Arial Unicode MS"/>
              </a:rPr>
              <a:t>137</a:t>
            </a:r>
            <a:r>
              <a:rPr lang="en-US" b="1" dirty="0" smtClean="0">
                <a:solidFill>
                  <a:srgbClr val="000000"/>
                </a:solidFill>
                <a:effectLst/>
                <a:latin typeface="Arial Unicode MS"/>
              </a:rPr>
              <a:t>Cs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 Unicode MS"/>
              </a:rPr>
              <a:t>– в объектах, богатых калием (например, мышцы).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31085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Autofit/>
          </a:bodyPr>
          <a:lstStyle/>
          <a:p>
            <a:pPr marL="12700" marR="12700" indent="190500" algn="just">
              <a:spcAft>
                <a:spcPts val="0"/>
              </a:spcAft>
            </a:pPr>
            <a:r>
              <a:rPr lang="ru-RU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На основании определенной пропорциональности накопления </a:t>
            </a:r>
            <a:r>
              <a:rPr lang="ru-RU" b="1" baseline="300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90</a:t>
            </a:r>
            <a:r>
              <a:rPr lang="en-US" b="1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Sr</a:t>
            </a:r>
            <a:r>
              <a:rPr lang="en-US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и кальция, </a:t>
            </a:r>
            <a:r>
              <a:rPr lang="ru-RU" b="1" baseline="300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137</a:t>
            </a:r>
            <a:r>
              <a:rPr lang="en-US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Cs </a:t>
            </a:r>
            <a:r>
              <a:rPr lang="ru-RU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и калия в биологических объектах количество радиоактивного стронция или радиоактивного цезия выражают не в абсолютных величинах, а в относительных по отношению к кальцию или калию.</a:t>
            </a:r>
          </a:p>
          <a:p>
            <a:pPr marL="12700" marR="12700" indent="190500"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Содержание </a:t>
            </a:r>
            <a:r>
              <a:rPr lang="ru-RU" b="1" baseline="300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90</a:t>
            </a:r>
            <a:r>
              <a:rPr lang="en-US" b="1" dirty="0" err="1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Sr</a:t>
            </a:r>
            <a:r>
              <a:rPr lang="en-US" b="1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по отношению к кальцию в почвах, растениях, молоке и тканях животных при таком расчете выражают в стронциевых единицах (СЕ).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04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1930</Words>
  <Application>Microsoft Office PowerPoint</Application>
  <PresentationFormat>Экран (4:3)</PresentationFormat>
  <Paragraphs>43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ПЕРЕМЕЩЕНИЯ РАДИОАКТИВНЫХ ВЕЩЕСТВ В БИОСФЕРЕ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ПЕРЕМЕЩЕНИЯ РАДИОАКТИВНЫХ ВЕЩЕСТВ В БИОСФЕРЕ</dc:title>
  <dc:creator>User</dc:creator>
  <cp:lastModifiedBy>User</cp:lastModifiedBy>
  <cp:revision>7</cp:revision>
  <dcterms:created xsi:type="dcterms:W3CDTF">2013-02-18T16:10:58Z</dcterms:created>
  <dcterms:modified xsi:type="dcterms:W3CDTF">2013-02-18T17:17:13Z</dcterms:modified>
</cp:coreProperties>
</file>